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  <p:sldMasterId id="2147483656" r:id="rId2"/>
  </p:sldMasterIdLst>
  <p:notesMasterIdLst>
    <p:notesMasterId r:id="rId31"/>
  </p:notesMasterIdLst>
  <p:handoutMasterIdLst>
    <p:handoutMasterId r:id="rId32"/>
  </p:handoutMasterIdLst>
  <p:sldIdLst>
    <p:sldId id="316" r:id="rId3"/>
    <p:sldId id="317" r:id="rId4"/>
    <p:sldId id="318" r:id="rId5"/>
    <p:sldId id="319" r:id="rId6"/>
    <p:sldId id="320" r:id="rId7"/>
    <p:sldId id="321" r:id="rId8"/>
    <p:sldId id="322" r:id="rId9"/>
    <p:sldId id="323" r:id="rId10"/>
    <p:sldId id="324" r:id="rId11"/>
    <p:sldId id="325" r:id="rId12"/>
    <p:sldId id="326" r:id="rId13"/>
    <p:sldId id="327" r:id="rId14"/>
    <p:sldId id="328" r:id="rId15"/>
    <p:sldId id="329" r:id="rId16"/>
    <p:sldId id="330" r:id="rId17"/>
    <p:sldId id="331" r:id="rId18"/>
    <p:sldId id="332" r:id="rId19"/>
    <p:sldId id="333" r:id="rId20"/>
    <p:sldId id="334" r:id="rId21"/>
    <p:sldId id="335" r:id="rId22"/>
    <p:sldId id="336" r:id="rId23"/>
    <p:sldId id="337" r:id="rId24"/>
    <p:sldId id="338" r:id="rId25"/>
    <p:sldId id="339" r:id="rId26"/>
    <p:sldId id="340" r:id="rId27"/>
    <p:sldId id="341" r:id="rId28"/>
    <p:sldId id="342" r:id="rId29"/>
    <p:sldId id="343" r:id="rId30"/>
  </p:sldIdLst>
  <p:sldSz cx="9144000" cy="6858000" type="screen4x3"/>
  <p:notesSz cx="7302500" cy="9588500"/>
  <p:custDataLst>
    <p:tags r:id="rId33"/>
  </p:custDataLst>
  <p:defaultTextStyle>
    <a:defPPr>
      <a:defRPr lang="en-US"/>
    </a:defPPr>
    <a:lvl1pPr algn="l" rtl="0" fontAlgn="base">
      <a:lnSpc>
        <a:spcPct val="90000"/>
      </a:lnSpc>
      <a:spcBef>
        <a:spcPct val="0"/>
      </a:spcBef>
      <a:spcAft>
        <a:spcPct val="0"/>
      </a:spcAft>
      <a:defRPr sz="3600" b="1" kern="1200">
        <a:solidFill>
          <a:schemeClr val="tx2"/>
        </a:solidFill>
        <a:latin typeface="Arial" charset="0"/>
        <a:ea typeface="+mn-ea"/>
        <a:cs typeface="+mn-cs"/>
      </a:defRPr>
    </a:lvl1pPr>
    <a:lvl2pPr marL="457200" algn="l" rtl="0" fontAlgn="base">
      <a:lnSpc>
        <a:spcPct val="90000"/>
      </a:lnSpc>
      <a:spcBef>
        <a:spcPct val="0"/>
      </a:spcBef>
      <a:spcAft>
        <a:spcPct val="0"/>
      </a:spcAft>
      <a:defRPr sz="3600" b="1" kern="1200">
        <a:solidFill>
          <a:schemeClr val="tx2"/>
        </a:solidFill>
        <a:latin typeface="Arial" charset="0"/>
        <a:ea typeface="+mn-ea"/>
        <a:cs typeface="+mn-cs"/>
      </a:defRPr>
    </a:lvl2pPr>
    <a:lvl3pPr marL="914400" algn="l" rtl="0" fontAlgn="base">
      <a:lnSpc>
        <a:spcPct val="90000"/>
      </a:lnSpc>
      <a:spcBef>
        <a:spcPct val="0"/>
      </a:spcBef>
      <a:spcAft>
        <a:spcPct val="0"/>
      </a:spcAft>
      <a:defRPr sz="3600" b="1" kern="1200">
        <a:solidFill>
          <a:schemeClr val="tx2"/>
        </a:solidFill>
        <a:latin typeface="Arial" charset="0"/>
        <a:ea typeface="+mn-ea"/>
        <a:cs typeface="+mn-cs"/>
      </a:defRPr>
    </a:lvl3pPr>
    <a:lvl4pPr marL="1371600" algn="l" rtl="0" fontAlgn="base">
      <a:lnSpc>
        <a:spcPct val="90000"/>
      </a:lnSpc>
      <a:spcBef>
        <a:spcPct val="0"/>
      </a:spcBef>
      <a:spcAft>
        <a:spcPct val="0"/>
      </a:spcAft>
      <a:defRPr sz="3600" b="1" kern="1200">
        <a:solidFill>
          <a:schemeClr val="tx2"/>
        </a:solidFill>
        <a:latin typeface="Arial" charset="0"/>
        <a:ea typeface="+mn-ea"/>
        <a:cs typeface="+mn-cs"/>
      </a:defRPr>
    </a:lvl4pPr>
    <a:lvl5pPr marL="1828800" algn="l" rtl="0" fontAlgn="base">
      <a:lnSpc>
        <a:spcPct val="90000"/>
      </a:lnSpc>
      <a:spcBef>
        <a:spcPct val="0"/>
      </a:spcBef>
      <a:spcAft>
        <a:spcPct val="0"/>
      </a:spcAft>
      <a:defRPr sz="3600" b="1" kern="1200">
        <a:solidFill>
          <a:schemeClr val="tx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600" b="1" kern="1200">
        <a:solidFill>
          <a:schemeClr val="tx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600" b="1" kern="1200">
        <a:solidFill>
          <a:schemeClr val="tx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600" b="1" kern="1200">
        <a:solidFill>
          <a:schemeClr val="tx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600" b="1" kern="1200">
        <a:solidFill>
          <a:schemeClr val="tx2"/>
        </a:solidFill>
        <a:latin typeface="Arial" charset="0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krQAZoaPMeHBdjwO/VmwTA==" hashData="pdkfW0tf+TArQh4IDCy8Wj/4FvY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FF0000"/>
    <a:srgbClr val="0000FF"/>
    <a:srgbClr val="FCFE96"/>
    <a:srgbClr val="66FF66"/>
    <a:srgbClr val="00FFFF"/>
    <a:srgbClr val="FFFF66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6389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-218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75" d="100"/>
          <a:sy n="75" d="100"/>
        </p:scale>
        <p:origin x="-1224" y="816"/>
      </p:cViewPr>
      <p:guideLst>
        <p:guide orient="horz" pos="3020"/>
        <p:guide pos="230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emf"/><Relationship Id="rId1" Type="http://schemas.openxmlformats.org/officeDocument/2006/relationships/image" Target="../media/image22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wmf"/><Relationship Id="rId1" Type="http://schemas.openxmlformats.org/officeDocument/2006/relationships/image" Target="../media/image22.emf"/><Relationship Id="rId4" Type="http://schemas.openxmlformats.org/officeDocument/2006/relationships/image" Target="../media/image31.emf"/></Relationships>
</file>

<file path=ppt/drawings/_rels/vmlDrawing12.vml.rels><?xml version="1.0" encoding="UTF-8" standalone="yes"?>
<Relationships xmlns="http://schemas.openxmlformats.org/package/2006/relationships"><Relationship Id="rId8" Type="http://schemas.openxmlformats.org/officeDocument/2006/relationships/image" Target="../media/image39.emf"/><Relationship Id="rId13" Type="http://schemas.openxmlformats.org/officeDocument/2006/relationships/image" Target="../media/image44.emf"/><Relationship Id="rId3" Type="http://schemas.openxmlformats.org/officeDocument/2006/relationships/image" Target="../media/image34.emf"/><Relationship Id="rId7" Type="http://schemas.openxmlformats.org/officeDocument/2006/relationships/image" Target="../media/image38.emf"/><Relationship Id="rId12" Type="http://schemas.openxmlformats.org/officeDocument/2006/relationships/image" Target="../media/image43.emf"/><Relationship Id="rId2" Type="http://schemas.openxmlformats.org/officeDocument/2006/relationships/image" Target="../media/image33.wmf"/><Relationship Id="rId1" Type="http://schemas.openxmlformats.org/officeDocument/2006/relationships/image" Target="../media/image32.emf"/><Relationship Id="rId6" Type="http://schemas.openxmlformats.org/officeDocument/2006/relationships/image" Target="../media/image37.emf"/><Relationship Id="rId11" Type="http://schemas.openxmlformats.org/officeDocument/2006/relationships/image" Target="../media/image42.emf"/><Relationship Id="rId5" Type="http://schemas.openxmlformats.org/officeDocument/2006/relationships/image" Target="../media/image36.emf"/><Relationship Id="rId15" Type="http://schemas.openxmlformats.org/officeDocument/2006/relationships/image" Target="../media/image46.emf"/><Relationship Id="rId10" Type="http://schemas.openxmlformats.org/officeDocument/2006/relationships/image" Target="../media/image41.emf"/><Relationship Id="rId4" Type="http://schemas.openxmlformats.org/officeDocument/2006/relationships/image" Target="../media/image35.emf"/><Relationship Id="rId9" Type="http://schemas.openxmlformats.org/officeDocument/2006/relationships/image" Target="../media/image40.emf"/><Relationship Id="rId14" Type="http://schemas.openxmlformats.org/officeDocument/2006/relationships/image" Target="../media/image45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9.emf"/><Relationship Id="rId1" Type="http://schemas.openxmlformats.org/officeDocument/2006/relationships/image" Target="../media/image48.e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2.emf"/><Relationship Id="rId1" Type="http://schemas.openxmlformats.org/officeDocument/2006/relationships/image" Target="../media/image51.e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55.wmf"/><Relationship Id="rId1" Type="http://schemas.openxmlformats.org/officeDocument/2006/relationships/image" Target="../media/image54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image" Target="../media/image56.e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2" Type="http://schemas.openxmlformats.org/officeDocument/2006/relationships/image" Target="../media/image59.wmf"/><Relationship Id="rId1" Type="http://schemas.openxmlformats.org/officeDocument/2006/relationships/image" Target="../media/image58.wmf"/><Relationship Id="rId4" Type="http://schemas.openxmlformats.org/officeDocument/2006/relationships/image" Target="../media/image61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image" Target="../media/image63.emf"/><Relationship Id="rId1" Type="http://schemas.openxmlformats.org/officeDocument/2006/relationships/image" Target="../media/image62.wmf"/><Relationship Id="rId4" Type="http://schemas.openxmlformats.org/officeDocument/2006/relationships/image" Target="../media/image6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4" Type="http://schemas.openxmlformats.org/officeDocument/2006/relationships/image" Target="../media/image8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e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9.wmf"/><Relationship Id="rId2" Type="http://schemas.openxmlformats.org/officeDocument/2006/relationships/image" Target="../media/image68.emf"/><Relationship Id="rId1" Type="http://schemas.openxmlformats.org/officeDocument/2006/relationships/image" Target="../media/image67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78.emf"/><Relationship Id="rId2" Type="http://schemas.openxmlformats.org/officeDocument/2006/relationships/image" Target="../media/image77.emf"/><Relationship Id="rId1" Type="http://schemas.openxmlformats.org/officeDocument/2006/relationships/image" Target="../media/image76.emf"/><Relationship Id="rId4" Type="http://schemas.openxmlformats.org/officeDocument/2006/relationships/image" Target="../media/image79.e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82.emf"/><Relationship Id="rId2" Type="http://schemas.openxmlformats.org/officeDocument/2006/relationships/image" Target="../media/image81.emf"/><Relationship Id="rId1" Type="http://schemas.openxmlformats.org/officeDocument/2006/relationships/image" Target="../media/image80.emf"/><Relationship Id="rId4" Type="http://schemas.openxmlformats.org/officeDocument/2006/relationships/image" Target="../media/image83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emf"/><Relationship Id="rId1" Type="http://schemas.openxmlformats.org/officeDocument/2006/relationships/image" Target="../media/image9.wmf"/><Relationship Id="rId4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emf"/><Relationship Id="rId1" Type="http://schemas.openxmlformats.org/officeDocument/2006/relationships/image" Target="../media/image13.wmf"/><Relationship Id="rId4" Type="http://schemas.openxmlformats.org/officeDocument/2006/relationships/image" Target="../media/image16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emf"/><Relationship Id="rId4" Type="http://schemas.openxmlformats.org/officeDocument/2006/relationships/image" Target="../media/image20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image" Target="../media/image21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2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822" tIns="46911" rIns="93822" bIns="46911" numCol="1" anchor="t" anchorCtr="0" compatLnSpc="1">
            <a:prstTxWarp prst="textNoShape">
              <a:avLst/>
            </a:prstTxWarp>
          </a:bodyPr>
          <a:lstStyle>
            <a:lvl1pPr defTabSz="939800">
              <a:lnSpc>
                <a:spcPct val="100000"/>
              </a:lnSpc>
              <a:defRPr sz="1300" b="0" smtClean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822" tIns="46911" rIns="93822" bIns="46911" numCol="1" anchor="t" anchorCtr="0" compatLnSpc="1">
            <a:prstTxWarp prst="textNoShape">
              <a:avLst/>
            </a:prstTxWarp>
          </a:bodyPr>
          <a:lstStyle>
            <a:lvl1pPr algn="r" defTabSz="939800">
              <a:lnSpc>
                <a:spcPct val="100000"/>
              </a:lnSpc>
              <a:defRPr sz="1300" b="0" smtClean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822" tIns="46911" rIns="93822" bIns="46911" numCol="1" anchor="b" anchorCtr="0" compatLnSpc="1">
            <a:prstTxWarp prst="textNoShape">
              <a:avLst/>
            </a:prstTxWarp>
          </a:bodyPr>
          <a:lstStyle>
            <a:lvl1pPr defTabSz="939800">
              <a:lnSpc>
                <a:spcPct val="100000"/>
              </a:lnSpc>
              <a:defRPr sz="1300" b="0" smtClean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822" tIns="46911" rIns="93822" bIns="46911" numCol="1" anchor="b" anchorCtr="0" compatLnSpc="1">
            <a:prstTxWarp prst="textNoShape">
              <a:avLst/>
            </a:prstTxWarp>
          </a:bodyPr>
          <a:lstStyle>
            <a:lvl1pPr algn="r" defTabSz="939800">
              <a:lnSpc>
                <a:spcPct val="100000"/>
              </a:lnSpc>
              <a:defRPr sz="1300" b="0" smtClean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44217157-AF54-4B3B-B160-8A7B037B878D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808952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822" tIns="46911" rIns="93822" bIns="46911" numCol="1" anchor="t" anchorCtr="0" compatLnSpc="1">
            <a:prstTxWarp prst="textNoShape">
              <a:avLst/>
            </a:prstTxWarp>
          </a:bodyPr>
          <a:lstStyle>
            <a:lvl1pPr defTabSz="939800">
              <a:lnSpc>
                <a:spcPct val="100000"/>
              </a:lnSpc>
              <a:defRPr sz="1300" b="0" smtClean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822" tIns="46911" rIns="93822" bIns="46911" numCol="1" anchor="t" anchorCtr="0" compatLnSpc="1">
            <a:prstTxWarp prst="textNoShape">
              <a:avLst/>
            </a:prstTxWarp>
          </a:bodyPr>
          <a:lstStyle>
            <a:lvl1pPr algn="r" defTabSz="939800">
              <a:lnSpc>
                <a:spcPct val="100000"/>
              </a:lnSpc>
              <a:defRPr sz="1300" b="0" smtClean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5713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6125"/>
            <a:ext cx="5353050" cy="431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822" tIns="46911" rIns="93822" bIns="469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noProof="0" smtClean="0"/>
              <a:t>Klicken Sie, um die Formate des Vorlagentextes zu bearbeiten</a:t>
            </a:r>
          </a:p>
          <a:p>
            <a:pPr lvl="1"/>
            <a:r>
              <a:rPr lang="de-CH" noProof="0" smtClean="0"/>
              <a:t>Zweite Ebene</a:t>
            </a:r>
          </a:p>
          <a:p>
            <a:pPr lvl="2"/>
            <a:r>
              <a:rPr lang="de-CH" noProof="0" smtClean="0"/>
              <a:t>Dritte Ebene</a:t>
            </a:r>
          </a:p>
          <a:p>
            <a:pPr lvl="3"/>
            <a:r>
              <a:rPr lang="de-CH" noProof="0" smtClean="0"/>
              <a:t>Vierte Ebene</a:t>
            </a:r>
          </a:p>
          <a:p>
            <a:pPr lvl="4"/>
            <a:r>
              <a:rPr lang="de-CH" noProof="0" smtClean="0"/>
              <a:t>Fünfte Ebene</a:t>
            </a:r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822" tIns="46911" rIns="93822" bIns="46911" numCol="1" anchor="b" anchorCtr="0" compatLnSpc="1">
            <a:prstTxWarp prst="textNoShape">
              <a:avLst/>
            </a:prstTxWarp>
          </a:bodyPr>
          <a:lstStyle>
            <a:lvl1pPr defTabSz="939800">
              <a:lnSpc>
                <a:spcPct val="100000"/>
              </a:lnSpc>
              <a:defRPr sz="1300" b="0" smtClean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430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822" tIns="46911" rIns="93822" bIns="46911" numCol="1" anchor="b" anchorCtr="0" compatLnSpc="1">
            <a:prstTxWarp prst="textNoShape">
              <a:avLst/>
            </a:prstTxWarp>
          </a:bodyPr>
          <a:lstStyle>
            <a:lvl1pPr algn="r" defTabSz="939800">
              <a:lnSpc>
                <a:spcPct val="100000"/>
              </a:lnSpc>
              <a:defRPr sz="1300" b="0" smtClean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0C8B5A33-DAFE-4E69-9B68-F59FDEABBE26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755074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defTabSz="9398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defTabSz="9398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defTabSz="9398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defTabSz="9398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defTabSz="939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defTabSz="939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defTabSz="939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defTabSz="939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fld id="{E4CEA971-23EB-4FB9-AF88-260C2AC66453}" type="slidenum">
              <a:rPr lang="de-CH" altLang="de-DE" sz="1300" b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1</a:t>
            </a:fld>
            <a:endParaRPr lang="de-CH" altLang="de-DE" sz="13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defTabSz="9398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defTabSz="9398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defTabSz="9398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defTabSz="9398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defTabSz="939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defTabSz="939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defTabSz="939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defTabSz="939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fld id="{76C875D2-06A6-4051-BA40-1DCD6C58E8CB}" type="slidenum">
              <a:rPr lang="de-CH" altLang="de-DE" sz="1300" b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10</a:t>
            </a:fld>
            <a:endParaRPr lang="de-CH" altLang="de-DE" sz="13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defTabSz="9398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defTabSz="9398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defTabSz="9398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defTabSz="9398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defTabSz="939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defTabSz="939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defTabSz="939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defTabSz="939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fld id="{382C2175-774C-4D10-B3AA-E85F0216DEF7}" type="slidenum">
              <a:rPr lang="de-CH" altLang="de-DE" sz="1300" b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11</a:t>
            </a:fld>
            <a:endParaRPr lang="de-CH" altLang="de-DE" sz="13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defTabSz="9398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defTabSz="9398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defTabSz="9398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defTabSz="9398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defTabSz="939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defTabSz="939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defTabSz="939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defTabSz="939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fld id="{38D963B9-5D37-47EC-8CC3-E303FF4D5DF1}" type="slidenum">
              <a:rPr lang="de-CH" altLang="de-DE" sz="1300" b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12</a:t>
            </a:fld>
            <a:endParaRPr lang="de-CH" altLang="de-DE" sz="13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defTabSz="9398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defTabSz="9398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defTabSz="9398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defTabSz="9398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defTabSz="939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defTabSz="939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defTabSz="939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defTabSz="939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fld id="{9E25FBBB-368F-4674-AA0B-3E217FB9F1F7}" type="slidenum">
              <a:rPr lang="de-CH" altLang="de-DE" sz="1300" b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13</a:t>
            </a:fld>
            <a:endParaRPr lang="de-CH" altLang="de-DE" sz="13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defTabSz="9398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defTabSz="9398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defTabSz="9398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defTabSz="9398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defTabSz="939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defTabSz="939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defTabSz="939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defTabSz="939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fld id="{F6388F78-3036-488A-BC6B-109CFDDC7CAB}" type="slidenum">
              <a:rPr lang="de-CH" altLang="de-DE" sz="1300" b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14</a:t>
            </a:fld>
            <a:endParaRPr lang="de-CH" altLang="de-DE" sz="13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defTabSz="9398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defTabSz="9398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defTabSz="9398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defTabSz="9398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defTabSz="939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defTabSz="939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defTabSz="939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defTabSz="939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fld id="{499A7F00-F7CA-4F77-9410-85083AB6EE5D}" type="slidenum">
              <a:rPr lang="de-CH" altLang="de-DE" sz="1300" b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15</a:t>
            </a:fld>
            <a:endParaRPr lang="de-CH" altLang="de-DE" sz="13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defTabSz="9398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defTabSz="9398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defTabSz="9398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defTabSz="9398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defTabSz="939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defTabSz="939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defTabSz="939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defTabSz="939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fld id="{EC845480-942D-4BA9-A963-E0F417888C01}" type="slidenum">
              <a:rPr lang="de-CH" altLang="de-DE" sz="1300" b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16</a:t>
            </a:fld>
            <a:endParaRPr lang="de-CH" altLang="de-DE" sz="13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defTabSz="9398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defTabSz="9398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defTabSz="9398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defTabSz="9398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defTabSz="939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defTabSz="939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defTabSz="939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defTabSz="939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fld id="{E466E9E0-10C4-43DE-9FBB-77EDCAFF6EE2}" type="slidenum">
              <a:rPr lang="de-CH" altLang="de-DE" sz="1300" b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17</a:t>
            </a:fld>
            <a:endParaRPr lang="de-CH" altLang="de-DE" sz="13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defTabSz="9398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defTabSz="9398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defTabSz="9398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defTabSz="9398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defTabSz="939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defTabSz="939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defTabSz="939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defTabSz="939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fld id="{1B903355-A394-42F4-BFE1-E28889C987F7}" type="slidenum">
              <a:rPr lang="de-CH" altLang="de-DE" sz="1300" b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18</a:t>
            </a:fld>
            <a:endParaRPr lang="de-CH" altLang="de-DE" sz="13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defTabSz="9398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defTabSz="9398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defTabSz="9398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defTabSz="9398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defTabSz="939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defTabSz="939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defTabSz="939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defTabSz="939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fld id="{3CC685F6-3814-4D5E-80DD-3C74C92007FE}" type="slidenum">
              <a:rPr lang="de-CH" altLang="de-DE" sz="1300" b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19</a:t>
            </a:fld>
            <a:endParaRPr lang="de-CH" altLang="de-DE" sz="13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defTabSz="9398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defTabSz="9398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defTabSz="9398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defTabSz="9398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defTabSz="939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defTabSz="939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defTabSz="939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defTabSz="939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fld id="{0BA4B3B5-87FB-4C86-B653-CC2D79E0FA22}" type="slidenum">
              <a:rPr lang="de-CH" altLang="de-DE" sz="1300" b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2</a:t>
            </a:fld>
            <a:endParaRPr lang="de-CH" altLang="de-DE" sz="13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defTabSz="9398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defTabSz="9398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defTabSz="9398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defTabSz="9398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defTabSz="939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defTabSz="939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defTabSz="939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defTabSz="939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fld id="{A6A85A78-D086-4F9C-AE17-909D7D697FAD}" type="slidenum">
              <a:rPr lang="de-CH" altLang="de-DE" sz="1300" b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20</a:t>
            </a:fld>
            <a:endParaRPr lang="de-CH" altLang="de-DE" sz="13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defTabSz="9398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defTabSz="9398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defTabSz="9398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defTabSz="9398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defTabSz="939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defTabSz="939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defTabSz="939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defTabSz="939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fld id="{89E9D3A8-7AD5-48E9-B607-489EE851AED5}" type="slidenum">
              <a:rPr lang="de-CH" altLang="de-DE" sz="1300" b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21</a:t>
            </a:fld>
            <a:endParaRPr lang="de-CH" altLang="de-DE" sz="13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defTabSz="9398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defTabSz="9398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defTabSz="9398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defTabSz="9398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defTabSz="939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defTabSz="939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defTabSz="939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defTabSz="939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fld id="{20A6EB30-CD9E-4B5B-8808-C12B092EDDBC}" type="slidenum">
              <a:rPr lang="de-CH" altLang="de-DE" sz="1300" b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22</a:t>
            </a:fld>
            <a:endParaRPr lang="de-CH" altLang="de-DE" sz="13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defTabSz="9398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defTabSz="9398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defTabSz="9398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defTabSz="9398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defTabSz="939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defTabSz="939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defTabSz="939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defTabSz="939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fld id="{FA693976-42D4-4DAC-87F2-AA796F40B913}" type="slidenum">
              <a:rPr lang="de-CH" altLang="de-DE" sz="1300" b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23</a:t>
            </a:fld>
            <a:endParaRPr lang="de-CH" altLang="de-DE" sz="13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defTabSz="9398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defTabSz="9398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defTabSz="9398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defTabSz="9398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defTabSz="939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defTabSz="939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defTabSz="939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defTabSz="939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fld id="{87A91878-006F-4EB9-BFFC-6FD1923CCCB2}" type="slidenum">
              <a:rPr lang="de-CH" altLang="de-DE" sz="1300" b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24</a:t>
            </a:fld>
            <a:endParaRPr lang="de-CH" altLang="de-DE" sz="13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defTabSz="9398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defTabSz="9398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defTabSz="9398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defTabSz="9398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defTabSz="939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defTabSz="939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defTabSz="939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defTabSz="939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fld id="{E94A0B85-089C-4610-B629-C5310ED0425C}" type="slidenum">
              <a:rPr lang="de-CH" altLang="de-DE" sz="1300" b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25</a:t>
            </a:fld>
            <a:endParaRPr lang="de-CH" altLang="de-DE" sz="13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defTabSz="9398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defTabSz="9398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defTabSz="9398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defTabSz="9398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defTabSz="939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defTabSz="939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defTabSz="939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defTabSz="939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fld id="{9EB785C7-1F2B-4F4E-A789-08D507C55A43}" type="slidenum">
              <a:rPr lang="de-CH" altLang="de-DE" sz="1300" b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26</a:t>
            </a:fld>
            <a:endParaRPr lang="de-CH" altLang="de-DE" sz="13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defTabSz="9398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defTabSz="9398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defTabSz="9398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defTabSz="9398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defTabSz="939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defTabSz="939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defTabSz="939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defTabSz="939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fld id="{0E77620A-9631-457C-8BCC-9B08864A5DB9}" type="slidenum">
              <a:rPr lang="de-CH" altLang="de-DE" sz="1300" b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27</a:t>
            </a:fld>
            <a:endParaRPr lang="de-CH" altLang="de-DE" sz="13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defTabSz="9398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defTabSz="9398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defTabSz="9398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defTabSz="9398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defTabSz="939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defTabSz="939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defTabSz="939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defTabSz="939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fld id="{21B4304D-7734-42AD-9FB6-DEE5AF38E215}" type="slidenum">
              <a:rPr lang="de-CH" altLang="de-DE" sz="1300" b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28</a:t>
            </a:fld>
            <a:endParaRPr lang="de-CH" altLang="de-DE" sz="13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defTabSz="9398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defTabSz="9398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defTabSz="9398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defTabSz="9398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defTabSz="939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defTabSz="939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defTabSz="939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defTabSz="939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fld id="{EA436C19-FD18-411C-AEDF-EF56519BF351}" type="slidenum">
              <a:rPr lang="de-CH" altLang="de-DE" sz="1300" b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3</a:t>
            </a:fld>
            <a:endParaRPr lang="de-CH" altLang="de-DE" sz="13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defTabSz="9398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defTabSz="9398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defTabSz="9398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defTabSz="9398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defTabSz="939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defTabSz="939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defTabSz="939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defTabSz="939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fld id="{6F2D65FF-0DBC-4903-A803-ECBA4CAA5D87}" type="slidenum">
              <a:rPr lang="de-CH" altLang="de-DE" sz="1300" b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4</a:t>
            </a:fld>
            <a:endParaRPr lang="de-CH" altLang="de-DE" sz="13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defTabSz="9398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defTabSz="9398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defTabSz="9398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defTabSz="9398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defTabSz="939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defTabSz="939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defTabSz="939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defTabSz="939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fld id="{4BA76310-DEED-48ED-8FD1-163FC430B75F}" type="slidenum">
              <a:rPr lang="de-CH" altLang="de-DE" sz="1300" b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5</a:t>
            </a:fld>
            <a:endParaRPr lang="de-CH" altLang="de-DE" sz="13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defTabSz="9398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defTabSz="9398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defTabSz="9398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defTabSz="9398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defTabSz="939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defTabSz="939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defTabSz="939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defTabSz="939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fld id="{2E5BBF72-8EB5-451B-B692-EB04477A2DB0}" type="slidenum">
              <a:rPr lang="de-CH" altLang="de-DE" sz="1300" b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6</a:t>
            </a:fld>
            <a:endParaRPr lang="de-CH" altLang="de-DE" sz="13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defTabSz="9398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defTabSz="9398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defTabSz="9398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defTabSz="9398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defTabSz="939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defTabSz="939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defTabSz="939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defTabSz="939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fld id="{2138C834-58EC-4378-BFEF-87BB7ABD8A87}" type="slidenum">
              <a:rPr lang="de-CH" altLang="de-DE" sz="1300" b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7</a:t>
            </a:fld>
            <a:endParaRPr lang="de-CH" altLang="de-DE" sz="13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defTabSz="9398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defTabSz="9398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defTabSz="9398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defTabSz="9398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defTabSz="939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defTabSz="939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defTabSz="939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defTabSz="939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fld id="{53645A0B-52AD-4B59-BF6D-6B757EA8B163}" type="slidenum">
              <a:rPr lang="de-CH" altLang="de-DE" sz="1300" b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8</a:t>
            </a:fld>
            <a:endParaRPr lang="de-CH" altLang="de-DE" sz="13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defTabSz="9398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defTabSz="9398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defTabSz="9398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defTabSz="9398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defTabSz="939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defTabSz="939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defTabSz="939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defTabSz="939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fld id="{639CB257-3FC0-4BA4-B0E5-D9B62AF31CC3}" type="slidenum">
              <a:rPr lang="de-CH" altLang="de-DE" sz="1300" b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9</a:t>
            </a:fld>
            <a:endParaRPr lang="de-CH" altLang="de-DE" sz="13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6877050" y="6524625"/>
            <a:ext cx="2133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lnSpc>
                <a:spcPct val="100000"/>
              </a:lnSpc>
              <a:defRPr/>
            </a:pPr>
            <a:fld id="{F9DBDC7E-6111-470E-A1B6-B96CC7C0ACEE}" type="slidenum">
              <a:rPr lang="en-US" sz="1400">
                <a:solidFill>
                  <a:schemeClr val="tx1"/>
                </a:solidFill>
              </a:rPr>
              <a:pPr algn="r">
                <a:lnSpc>
                  <a:spcPct val="100000"/>
                </a:lnSpc>
                <a:defRPr/>
              </a:pPr>
              <a:t>‹Nr.›</a:t>
            </a:fld>
            <a:endParaRPr lang="en-US" sz="1400">
              <a:solidFill>
                <a:schemeClr val="tx1"/>
              </a:solidFill>
            </a:endParaRP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650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999999"/>
              </a:clrFrom>
              <a:clrTo>
                <a:srgbClr val="99999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190750" y="381000"/>
            <a:ext cx="655796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50000"/>
              </a:spcBef>
              <a:defRPr/>
            </a:pPr>
            <a:r>
              <a:rPr lang="de-CH" altLang="de-CH" sz="1400" b="0">
                <a:solidFill>
                  <a:schemeClr val="bg1"/>
                </a:solidFill>
                <a:latin typeface="HelveticaNeue LT 45 Light" pitchFamily="34" charset="0"/>
              </a:rPr>
              <a:t>Technik und Informatik / EKT</a:t>
            </a:r>
          </a:p>
        </p:txBody>
      </p:sp>
      <p:sp>
        <p:nvSpPr>
          <p:cNvPr id="84480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de-CH"/>
              <a:t>Formatvorlage des Untertitelmasters durch Klicken bearbeiten</a:t>
            </a:r>
          </a:p>
        </p:txBody>
      </p:sp>
      <p:sp>
        <p:nvSpPr>
          <p:cNvPr id="844809" name="Rectangle 9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de-CH"/>
              <a:t>Titelmasterformat durch Klicken bearbeiten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416675"/>
            <a:ext cx="2133600" cy="3048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r">
              <a:lnSpc>
                <a:spcPct val="100000"/>
              </a:lnSpc>
              <a:defRPr sz="1400" b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380F8D4-51CE-4679-BDB8-95A607E1CDC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75294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5967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884988" y="0"/>
            <a:ext cx="2259012" cy="64595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07950" y="0"/>
            <a:ext cx="6624638" cy="6459538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60644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24300" y="0"/>
            <a:ext cx="5219700" cy="62071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107950" y="1125538"/>
            <a:ext cx="4319588" cy="53340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579938" y="1125538"/>
            <a:ext cx="4321175" cy="25908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579938" y="3868738"/>
            <a:ext cx="4321175" cy="25908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724714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el, Inhal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24300" y="0"/>
            <a:ext cx="5219700" cy="62071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07950" y="1125538"/>
            <a:ext cx="4319588" cy="53340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579938" y="1125538"/>
            <a:ext cx="4321175" cy="25908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579938" y="3868738"/>
            <a:ext cx="4321175" cy="25908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171624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el und vier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sz="quarter"/>
          </p:nvPr>
        </p:nvSpPr>
        <p:spPr>
          <a:xfrm>
            <a:off x="3924300" y="0"/>
            <a:ext cx="5219700" cy="62071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107950" y="1125538"/>
            <a:ext cx="4319588" cy="25908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579938" y="1125538"/>
            <a:ext cx="4321175" cy="25908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107950" y="3868738"/>
            <a:ext cx="4319588" cy="25908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579938" y="3868738"/>
            <a:ext cx="4321175" cy="25908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62747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24300" y="0"/>
            <a:ext cx="5219700" cy="62071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107950" y="1125538"/>
            <a:ext cx="4319588" cy="53340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9938" y="1125538"/>
            <a:ext cx="4321175" cy="53340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68199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C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1396A3-446A-419C-B094-E5BBE28B6D81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65702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D8103A-BFE0-4F2C-B182-715BFEA445B0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210978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7502B4-4BC4-4A8D-8E18-6CBC4A870F19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893316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7842D5-6F46-4800-B9F9-2F96CEAA6D63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49786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61092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62111E-147F-438C-8331-D890F292FEB8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174536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09EB68-084F-4701-BEFB-63C01042ECB6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095824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B13944-17E7-485C-9D2E-968AD29F3E83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920991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99016B-6C24-4D39-823B-03C9D6D44241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191524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CH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A250F6-7EC5-4D8E-89C3-5CFAF1EC572E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540176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7D8288-F4AA-4C9E-9736-418AD9219CD8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869448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2102A6-C6F7-498C-8F4C-847982B28CDF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25208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53528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07950" y="1125538"/>
            <a:ext cx="4319588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9938" y="1125538"/>
            <a:ext cx="4321175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6791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0877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52311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8879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2518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CH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6026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755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07950" y="6538913"/>
            <a:ext cx="53276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>
              <a:lnSpc>
                <a:spcPct val="100000"/>
              </a:lnSpc>
              <a:defRPr sz="12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66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7950" y="1125538"/>
            <a:ext cx="8793163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Klicken Sie, um die Formate des Vorlagentextes zu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842757" name="Rectangle 5"/>
          <p:cNvSpPr>
            <a:spLocks noChangeArrowheads="1"/>
          </p:cNvSpPr>
          <p:nvPr/>
        </p:nvSpPr>
        <p:spPr bwMode="auto">
          <a:xfrm>
            <a:off x="0" y="6524625"/>
            <a:ext cx="2133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100000"/>
              </a:lnSpc>
              <a:defRPr/>
            </a:pPr>
            <a:fld id="{21B7B388-B98D-4CB7-866B-BA278DBE7220}" type="slidenum">
              <a:rPr lang="en-US" sz="1400">
                <a:solidFill>
                  <a:schemeClr val="tx1"/>
                </a:solidFill>
              </a:rPr>
              <a:pPr>
                <a:lnSpc>
                  <a:spcPct val="100000"/>
                </a:lnSpc>
                <a:defRPr/>
              </a:pPr>
              <a:t>‹Nr.›</a:t>
            </a:fld>
            <a:endParaRPr lang="en-US" sz="1400">
              <a:solidFill>
                <a:schemeClr val="tx1"/>
              </a:solidFill>
            </a:endParaRPr>
          </a:p>
        </p:txBody>
      </p:sp>
      <p:pic>
        <p:nvPicPr>
          <p:cNvPr id="26629" name="Picture 6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650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0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3924300" y="0"/>
            <a:ext cx="5219700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Active Circuits</a:t>
            </a:r>
          </a:p>
        </p:txBody>
      </p:sp>
      <p:sp>
        <p:nvSpPr>
          <p:cNvPr id="842762" name="Text Box 10"/>
          <p:cNvSpPr txBox="1">
            <a:spLocks noChangeArrowheads="1"/>
          </p:cNvSpPr>
          <p:nvPr userDrawn="1"/>
        </p:nvSpPr>
        <p:spPr bwMode="auto">
          <a:xfrm>
            <a:off x="1911350" y="0"/>
            <a:ext cx="3055938" cy="6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CH" sz="1000">
                <a:solidFill>
                  <a:schemeClr val="bg1"/>
                </a:solidFill>
              </a:rPr>
              <a:t>Bern University of Applied Sciences</a:t>
            </a:r>
          </a:p>
          <a:p>
            <a:pPr>
              <a:spcBef>
                <a:spcPct val="50000"/>
              </a:spcBef>
              <a:defRPr/>
            </a:pPr>
            <a:endParaRPr lang="de-CH" sz="200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  <a:defRPr/>
            </a:pPr>
            <a:r>
              <a:rPr lang="de-CH" sz="800">
                <a:solidFill>
                  <a:schemeClr val="bg1"/>
                </a:solidFill>
              </a:rPr>
              <a:t>Engineering and Information Technology</a:t>
            </a:r>
          </a:p>
          <a:p>
            <a:pPr>
              <a:spcBef>
                <a:spcPct val="50000"/>
              </a:spcBef>
              <a:defRPr/>
            </a:pPr>
            <a:r>
              <a:rPr lang="de-CH" sz="800">
                <a:solidFill>
                  <a:schemeClr val="bg1"/>
                </a:solidFill>
              </a:rPr>
              <a:t>Electrical- and Communication Technology</a:t>
            </a:r>
          </a:p>
        </p:txBody>
      </p:sp>
      <p:pic>
        <p:nvPicPr>
          <p:cNvPr id="26632" name="Picture 11"/>
          <p:cNvPicPr>
            <a:picLocks noChangeAspect="1" noChangeArrowheads="1"/>
          </p:cNvPicPr>
          <p:nvPr userDrawn="1"/>
        </p:nvPicPr>
        <p:blipFill>
          <a:blip r:embed="rId18">
            <a:clrChange>
              <a:clrFrom>
                <a:srgbClr val="999999"/>
              </a:clrFrom>
              <a:clrTo>
                <a:srgbClr val="99999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515"/>
          <a:stretch>
            <a:fillRect/>
          </a:stretch>
        </p:blipFill>
        <p:spPr bwMode="auto">
          <a:xfrm>
            <a:off x="0" y="0"/>
            <a:ext cx="1901825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  <p:sldLayoutId id="2147483697" r:id="rId15"/>
  </p:sldLayoutIdLst>
  <p:txStyles>
    <p:titleStyle>
      <a:lvl1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+mj-lt"/>
          <a:ea typeface="+mj-ea"/>
          <a:cs typeface="+mj-cs"/>
        </a:defRPr>
      </a:lvl1pPr>
      <a:lvl2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</a:defRPr>
      </a:lvl2pPr>
      <a:lvl3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</a:defRPr>
      </a:lvl3pPr>
      <a:lvl4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</a:defRPr>
      </a:lvl4pPr>
      <a:lvl5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</a:defRPr>
      </a:lvl5pPr>
      <a:lvl6pPr marL="457200" algn="r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</a:defRPr>
      </a:lvl6pPr>
      <a:lvl7pPr marL="914400" algn="r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</a:defRPr>
      </a:lvl7pPr>
      <a:lvl8pPr marL="1371600" algn="r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</a:defRPr>
      </a:lvl8pPr>
      <a:lvl9pPr marL="1828800" algn="r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rgbClr val="0000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rgbClr val="00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>
          <a:solidFill>
            <a:srgbClr val="0000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rgbClr val="00000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rgbClr val="00000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rgbClr val="00000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rgbClr val="00000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rgbClr val="000000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CH" altLang="de-DE" smtClean="0"/>
              <a:t>Titelmasterformat durch Klicken bearbeiten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altLang="de-DE" smtClean="0"/>
              <a:t>Textmasterformate durch Klicken bearbeiten</a:t>
            </a:r>
          </a:p>
          <a:p>
            <a:pPr lvl="1"/>
            <a:r>
              <a:rPr lang="de-CH" altLang="de-DE" smtClean="0"/>
              <a:t>Zweite Ebene</a:t>
            </a:r>
          </a:p>
          <a:p>
            <a:pPr lvl="2"/>
            <a:r>
              <a:rPr lang="de-CH" altLang="de-DE" smtClean="0"/>
              <a:t>Dritte Ebene</a:t>
            </a:r>
          </a:p>
          <a:p>
            <a:pPr lvl="3"/>
            <a:r>
              <a:rPr lang="de-CH" altLang="de-DE" smtClean="0"/>
              <a:t>Vierte Ebene</a:t>
            </a:r>
          </a:p>
          <a:p>
            <a:pPr lvl="4"/>
            <a:r>
              <a:rPr lang="de-CH" altLang="de-DE" smtClean="0"/>
              <a:t>Fünfte Ebene</a:t>
            </a:r>
          </a:p>
        </p:txBody>
      </p:sp>
      <p:sp>
        <p:nvSpPr>
          <p:cNvPr id="8437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1400" b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8437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defRPr sz="1400" b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8437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400" b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1905DEF-7371-4F84-9690-5B119497C67A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26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5.bin"/><Relationship Id="rId5" Type="http://schemas.openxmlformats.org/officeDocument/2006/relationships/image" Target="../media/image25.emf"/><Relationship Id="rId4" Type="http://schemas.openxmlformats.org/officeDocument/2006/relationships/oleObject" Target="../embeddings/oleObject24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.bin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27.emf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7.bin"/><Relationship Id="rId5" Type="http://schemas.openxmlformats.org/officeDocument/2006/relationships/image" Target="../media/image22.emf"/><Relationship Id="rId4" Type="http://schemas.openxmlformats.org/officeDocument/2006/relationships/oleObject" Target="../embeddings/oleObject26.bin"/><Relationship Id="rId9" Type="http://schemas.openxmlformats.org/officeDocument/2006/relationships/image" Target="../media/image28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29.wmf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30.bin"/><Relationship Id="rId11" Type="http://schemas.openxmlformats.org/officeDocument/2006/relationships/image" Target="../media/image31.emf"/><Relationship Id="rId5" Type="http://schemas.openxmlformats.org/officeDocument/2006/relationships/image" Target="../media/image22.emf"/><Relationship Id="rId10" Type="http://schemas.openxmlformats.org/officeDocument/2006/relationships/oleObject" Target="../embeddings/oleObject32.bin"/><Relationship Id="rId4" Type="http://schemas.openxmlformats.org/officeDocument/2006/relationships/oleObject" Target="../embeddings/oleObject29.bin"/><Relationship Id="rId9" Type="http://schemas.openxmlformats.org/officeDocument/2006/relationships/image" Target="../media/image30.emf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6.emf"/><Relationship Id="rId18" Type="http://schemas.openxmlformats.org/officeDocument/2006/relationships/oleObject" Target="../embeddings/oleObject40.bin"/><Relationship Id="rId26" Type="http://schemas.openxmlformats.org/officeDocument/2006/relationships/oleObject" Target="../embeddings/oleObject44.bin"/><Relationship Id="rId3" Type="http://schemas.openxmlformats.org/officeDocument/2006/relationships/notesSlide" Target="../notesSlides/notesSlide13.xml"/><Relationship Id="rId21" Type="http://schemas.openxmlformats.org/officeDocument/2006/relationships/image" Target="../media/image40.emf"/><Relationship Id="rId7" Type="http://schemas.openxmlformats.org/officeDocument/2006/relationships/image" Target="../media/image33.wmf"/><Relationship Id="rId12" Type="http://schemas.openxmlformats.org/officeDocument/2006/relationships/oleObject" Target="../embeddings/oleObject37.bin"/><Relationship Id="rId17" Type="http://schemas.openxmlformats.org/officeDocument/2006/relationships/image" Target="../media/image38.emf"/><Relationship Id="rId25" Type="http://schemas.openxmlformats.org/officeDocument/2006/relationships/image" Target="../media/image42.emf"/><Relationship Id="rId33" Type="http://schemas.openxmlformats.org/officeDocument/2006/relationships/image" Target="../media/image46.emf"/><Relationship Id="rId2" Type="http://schemas.openxmlformats.org/officeDocument/2006/relationships/slideLayout" Target="../slideLayouts/slideLayout14.xml"/><Relationship Id="rId16" Type="http://schemas.openxmlformats.org/officeDocument/2006/relationships/oleObject" Target="../embeddings/oleObject39.bin"/><Relationship Id="rId20" Type="http://schemas.openxmlformats.org/officeDocument/2006/relationships/oleObject" Target="../embeddings/oleObject41.bin"/><Relationship Id="rId29" Type="http://schemas.openxmlformats.org/officeDocument/2006/relationships/image" Target="../media/image44.emf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34.bin"/><Relationship Id="rId11" Type="http://schemas.openxmlformats.org/officeDocument/2006/relationships/image" Target="../media/image35.emf"/><Relationship Id="rId24" Type="http://schemas.openxmlformats.org/officeDocument/2006/relationships/oleObject" Target="../embeddings/oleObject43.bin"/><Relationship Id="rId32" Type="http://schemas.openxmlformats.org/officeDocument/2006/relationships/oleObject" Target="../embeddings/oleObject47.bin"/><Relationship Id="rId5" Type="http://schemas.openxmlformats.org/officeDocument/2006/relationships/image" Target="../media/image32.emf"/><Relationship Id="rId15" Type="http://schemas.openxmlformats.org/officeDocument/2006/relationships/image" Target="../media/image37.emf"/><Relationship Id="rId23" Type="http://schemas.openxmlformats.org/officeDocument/2006/relationships/image" Target="../media/image41.emf"/><Relationship Id="rId28" Type="http://schemas.openxmlformats.org/officeDocument/2006/relationships/oleObject" Target="../embeddings/oleObject45.bin"/><Relationship Id="rId10" Type="http://schemas.openxmlformats.org/officeDocument/2006/relationships/oleObject" Target="../embeddings/oleObject36.bin"/><Relationship Id="rId19" Type="http://schemas.openxmlformats.org/officeDocument/2006/relationships/image" Target="../media/image39.emf"/><Relationship Id="rId31" Type="http://schemas.openxmlformats.org/officeDocument/2006/relationships/image" Target="../media/image45.emf"/><Relationship Id="rId4" Type="http://schemas.openxmlformats.org/officeDocument/2006/relationships/oleObject" Target="../embeddings/oleObject33.bin"/><Relationship Id="rId9" Type="http://schemas.openxmlformats.org/officeDocument/2006/relationships/image" Target="../media/image34.emf"/><Relationship Id="rId14" Type="http://schemas.openxmlformats.org/officeDocument/2006/relationships/oleObject" Target="../embeddings/oleObject38.bin"/><Relationship Id="rId22" Type="http://schemas.openxmlformats.org/officeDocument/2006/relationships/oleObject" Target="../embeddings/oleObject42.bin"/><Relationship Id="rId27" Type="http://schemas.openxmlformats.org/officeDocument/2006/relationships/image" Target="../media/image43.emf"/><Relationship Id="rId30" Type="http://schemas.openxmlformats.org/officeDocument/2006/relationships/oleObject" Target="../embeddings/oleObject46.bin"/><Relationship Id="rId8" Type="http://schemas.openxmlformats.org/officeDocument/2006/relationships/oleObject" Target="../embeddings/oleObject35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47.emf"/><Relationship Id="rId4" Type="http://schemas.openxmlformats.org/officeDocument/2006/relationships/oleObject" Target="../embeddings/oleObject48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1.bin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49.e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50.bin"/><Relationship Id="rId5" Type="http://schemas.openxmlformats.org/officeDocument/2006/relationships/image" Target="../media/image48.emf"/><Relationship Id="rId4" Type="http://schemas.openxmlformats.org/officeDocument/2006/relationships/oleObject" Target="../embeddings/oleObject49.bin"/><Relationship Id="rId9" Type="http://schemas.openxmlformats.org/officeDocument/2006/relationships/image" Target="../media/image50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4.bin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52.e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53.bin"/><Relationship Id="rId5" Type="http://schemas.openxmlformats.org/officeDocument/2006/relationships/image" Target="../media/image51.emf"/><Relationship Id="rId4" Type="http://schemas.openxmlformats.org/officeDocument/2006/relationships/oleObject" Target="../embeddings/oleObject52.bin"/><Relationship Id="rId9" Type="http://schemas.openxmlformats.org/officeDocument/2006/relationships/image" Target="../media/image53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55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56.bin"/><Relationship Id="rId5" Type="http://schemas.openxmlformats.org/officeDocument/2006/relationships/image" Target="../media/image54.wmf"/><Relationship Id="rId4" Type="http://schemas.openxmlformats.org/officeDocument/2006/relationships/oleObject" Target="../embeddings/oleObject55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57.e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58.bin"/><Relationship Id="rId5" Type="http://schemas.openxmlformats.org/officeDocument/2006/relationships/image" Target="../media/image56.emf"/><Relationship Id="rId4" Type="http://schemas.openxmlformats.org/officeDocument/2006/relationships/oleObject" Target="../embeddings/oleObject57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1.bin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59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60.bin"/><Relationship Id="rId11" Type="http://schemas.openxmlformats.org/officeDocument/2006/relationships/image" Target="../media/image61.wmf"/><Relationship Id="rId5" Type="http://schemas.openxmlformats.org/officeDocument/2006/relationships/image" Target="../media/image58.wmf"/><Relationship Id="rId10" Type="http://schemas.openxmlformats.org/officeDocument/2006/relationships/oleObject" Target="../embeddings/oleObject62.bin"/><Relationship Id="rId4" Type="http://schemas.openxmlformats.org/officeDocument/2006/relationships/oleObject" Target="../embeddings/oleObject59.bin"/><Relationship Id="rId9" Type="http://schemas.openxmlformats.org/officeDocument/2006/relationships/image" Target="../media/image60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8.wmf"/><Relationship Id="rId5" Type="http://schemas.openxmlformats.org/officeDocument/2006/relationships/image" Target="../media/image5.w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7.w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5.bin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63.e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64.bin"/><Relationship Id="rId11" Type="http://schemas.openxmlformats.org/officeDocument/2006/relationships/image" Target="../media/image65.wmf"/><Relationship Id="rId5" Type="http://schemas.openxmlformats.org/officeDocument/2006/relationships/image" Target="../media/image62.wmf"/><Relationship Id="rId10" Type="http://schemas.openxmlformats.org/officeDocument/2006/relationships/oleObject" Target="../embeddings/oleObject66.bin"/><Relationship Id="rId4" Type="http://schemas.openxmlformats.org/officeDocument/2006/relationships/oleObject" Target="../embeddings/oleObject63.bin"/><Relationship Id="rId9" Type="http://schemas.openxmlformats.org/officeDocument/2006/relationships/image" Target="../media/image64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66.emf"/><Relationship Id="rId4" Type="http://schemas.openxmlformats.org/officeDocument/2006/relationships/oleObject" Target="../embeddings/oleObject67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0.bin"/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68.emf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69.bin"/><Relationship Id="rId5" Type="http://schemas.openxmlformats.org/officeDocument/2006/relationships/image" Target="../media/image67.wmf"/><Relationship Id="rId4" Type="http://schemas.openxmlformats.org/officeDocument/2006/relationships/oleObject" Target="../embeddings/oleObject68.bin"/><Relationship Id="rId9" Type="http://schemas.openxmlformats.org/officeDocument/2006/relationships/image" Target="../media/image69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70.emf"/><Relationship Id="rId4" Type="http://schemas.openxmlformats.org/officeDocument/2006/relationships/oleObject" Target="../embeddings/oleObject71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71.wmf"/><Relationship Id="rId5" Type="http://schemas.openxmlformats.org/officeDocument/2006/relationships/oleObject" Target="../embeddings/oleObject72.bin"/><Relationship Id="rId4" Type="http://schemas.openxmlformats.org/officeDocument/2006/relationships/image" Target="../media/image7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5.bin"/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77.emf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74.bin"/><Relationship Id="rId11" Type="http://schemas.openxmlformats.org/officeDocument/2006/relationships/image" Target="../media/image79.emf"/><Relationship Id="rId5" Type="http://schemas.openxmlformats.org/officeDocument/2006/relationships/image" Target="../media/image76.emf"/><Relationship Id="rId10" Type="http://schemas.openxmlformats.org/officeDocument/2006/relationships/oleObject" Target="../embeddings/oleObject76.bin"/><Relationship Id="rId4" Type="http://schemas.openxmlformats.org/officeDocument/2006/relationships/oleObject" Target="../embeddings/oleObject73.bin"/><Relationship Id="rId9" Type="http://schemas.openxmlformats.org/officeDocument/2006/relationships/image" Target="../media/image78.e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9.bin"/><Relationship Id="rId3" Type="http://schemas.openxmlformats.org/officeDocument/2006/relationships/notesSlide" Target="../notesSlides/notesSlide27.xml"/><Relationship Id="rId7" Type="http://schemas.openxmlformats.org/officeDocument/2006/relationships/image" Target="../media/image81.emf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78.bin"/><Relationship Id="rId11" Type="http://schemas.openxmlformats.org/officeDocument/2006/relationships/image" Target="../media/image83.emf"/><Relationship Id="rId5" Type="http://schemas.openxmlformats.org/officeDocument/2006/relationships/image" Target="../media/image80.emf"/><Relationship Id="rId10" Type="http://schemas.openxmlformats.org/officeDocument/2006/relationships/oleObject" Target="../embeddings/oleObject80.bin"/><Relationship Id="rId4" Type="http://schemas.openxmlformats.org/officeDocument/2006/relationships/oleObject" Target="../embeddings/oleObject77.bin"/><Relationship Id="rId9" Type="http://schemas.openxmlformats.org/officeDocument/2006/relationships/image" Target="../media/image82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0.e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12.wmf"/><Relationship Id="rId5" Type="http://schemas.openxmlformats.org/officeDocument/2006/relationships/image" Target="../media/image9.wmf"/><Relationship Id="rId10" Type="http://schemas.openxmlformats.org/officeDocument/2006/relationships/oleObject" Target="../embeddings/oleObject9.bin"/><Relationship Id="rId4" Type="http://schemas.openxmlformats.org/officeDocument/2006/relationships/oleObject" Target="../embeddings/oleObject6.bin"/><Relationship Id="rId9" Type="http://schemas.openxmlformats.org/officeDocument/2006/relationships/image" Target="../media/image11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4.e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1.bin"/><Relationship Id="rId11" Type="http://schemas.openxmlformats.org/officeDocument/2006/relationships/image" Target="../media/image16.wmf"/><Relationship Id="rId5" Type="http://schemas.openxmlformats.org/officeDocument/2006/relationships/image" Target="../media/image13.wmf"/><Relationship Id="rId10" Type="http://schemas.openxmlformats.org/officeDocument/2006/relationships/oleObject" Target="../embeddings/oleObject13.bin"/><Relationship Id="rId4" Type="http://schemas.openxmlformats.org/officeDocument/2006/relationships/oleObject" Target="../embeddings/oleObject10.bin"/><Relationship Id="rId9" Type="http://schemas.openxmlformats.org/officeDocument/2006/relationships/image" Target="../media/image15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slideLayout" Target="../slideLayouts/slideLayout12.xml"/><Relationship Id="rId7" Type="http://schemas.openxmlformats.org/officeDocument/2006/relationships/oleObject" Target="../embeddings/oleObject15.bin"/><Relationship Id="rId12" Type="http://schemas.openxmlformats.org/officeDocument/2006/relationships/image" Target="../media/image20.wmf"/><Relationship Id="rId2" Type="http://schemas.openxmlformats.org/officeDocument/2006/relationships/tags" Target="../tags/tag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7.emf"/><Relationship Id="rId11" Type="http://schemas.openxmlformats.org/officeDocument/2006/relationships/oleObject" Target="../embeddings/oleObject17.bin"/><Relationship Id="rId5" Type="http://schemas.openxmlformats.org/officeDocument/2006/relationships/oleObject" Target="../embeddings/oleObject14.bin"/><Relationship Id="rId10" Type="http://schemas.openxmlformats.org/officeDocument/2006/relationships/image" Target="../media/image19.wmf"/><Relationship Id="rId4" Type="http://schemas.openxmlformats.org/officeDocument/2006/relationships/notesSlide" Target="../notesSlides/notesSlide6.xml"/><Relationship Id="rId9" Type="http://schemas.openxmlformats.org/officeDocument/2006/relationships/oleObject" Target="../embeddings/oleObject16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2.e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9.bin"/><Relationship Id="rId5" Type="http://schemas.openxmlformats.org/officeDocument/2006/relationships/image" Target="../media/image21.wmf"/><Relationship Id="rId4" Type="http://schemas.openxmlformats.org/officeDocument/2006/relationships/oleObject" Target="../embeddings/oleObject18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3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1.bin"/><Relationship Id="rId5" Type="http://schemas.openxmlformats.org/officeDocument/2006/relationships/image" Target="../media/image22.emf"/><Relationship Id="rId4" Type="http://schemas.openxmlformats.org/officeDocument/2006/relationships/oleObject" Target="../embeddings/oleObject20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4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3.bin"/><Relationship Id="rId5" Type="http://schemas.openxmlformats.org/officeDocument/2006/relationships/image" Target="../media/image22.emf"/><Relationship Id="rId4" Type="http://schemas.openxmlformats.org/officeDocument/2006/relationships/oleObject" Target="../embeddings/oleObject2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901700" algn="l"/>
              </a:tabLst>
            </a:pPr>
            <a:r>
              <a:rPr lang="de-DE" altLang="de-DE" smtClean="0"/>
              <a:t>Smith-Chart</a:t>
            </a:r>
          </a:p>
        </p:txBody>
      </p:sp>
      <p:graphicFrame>
        <p:nvGraphicFramePr>
          <p:cNvPr id="1026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1808163" y="823913"/>
          <a:ext cx="5868987" cy="5868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VISIO" r:id="rId4" imgW="2926800" imgH="2926800" progId="Visio.Drawing.6">
                  <p:embed/>
                </p:oleObj>
              </mc:Choice>
              <mc:Fallback>
                <p:oleObj name="VISIO" r:id="rId4" imgW="2926800" imgH="2926800" progId="Visio.Drawing.6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bright="40000" contrast="-46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8163" y="823913"/>
                        <a:ext cx="5868987" cy="5868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865188" y="5935663"/>
            <a:ext cx="2060575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CH" altLang="de-DE" sz="1600"/>
              <a:t>Prof. F. Dellsperger</a:t>
            </a:r>
          </a:p>
        </p:txBody>
      </p:sp>
      <p:sp>
        <p:nvSpPr>
          <p:cNvPr id="1029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07425" y="6480175"/>
            <a:ext cx="536575" cy="377825"/>
          </a:xfrm>
          <a:prstGeom prst="actionButtonForwardNext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endParaRPr lang="de-CH" altLang="de-DE"/>
          </a:p>
        </p:txBody>
      </p:sp>
      <p:sp>
        <p:nvSpPr>
          <p:cNvPr id="1030" name="Text Box 6"/>
          <p:cNvSpPr txBox="1">
            <a:spLocks noChangeArrowheads="1"/>
          </p:cNvSpPr>
          <p:nvPr/>
        </p:nvSpPr>
        <p:spPr bwMode="auto">
          <a:xfrm>
            <a:off x="3170238" y="2273300"/>
            <a:ext cx="3598862" cy="129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CH" altLang="de-DE" sz="4400"/>
              <a:t>Introduction </a:t>
            </a:r>
          </a:p>
          <a:p>
            <a:pPr algn="ctr" eaLnBrk="1" hangingPunct="1"/>
            <a:r>
              <a:rPr lang="de-CH" altLang="de-DE" sz="4400"/>
              <a:t>to the</a:t>
            </a:r>
          </a:p>
        </p:txBody>
      </p:sp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3344863" y="3938588"/>
            <a:ext cx="3351212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CH" altLang="de-DE" sz="4400"/>
              <a:t>Smith Chart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30"/>
          <p:cNvSpPr>
            <a:spLocks noChangeArrowheads="1"/>
          </p:cNvSpPr>
          <p:nvPr/>
        </p:nvSpPr>
        <p:spPr bwMode="auto">
          <a:xfrm>
            <a:off x="5122863" y="893763"/>
            <a:ext cx="1236662" cy="311150"/>
          </a:xfrm>
          <a:prstGeom prst="rect">
            <a:avLst/>
          </a:prstGeom>
          <a:solidFill>
            <a:srgbClr val="FCFE9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endParaRPr lang="de-CH" altLang="de-DE"/>
          </a:p>
        </p:txBody>
      </p:sp>
      <p:sp>
        <p:nvSpPr>
          <p:cNvPr id="9221" name="Rectangle 29"/>
          <p:cNvSpPr>
            <a:spLocks noChangeArrowheads="1"/>
          </p:cNvSpPr>
          <p:nvPr/>
        </p:nvSpPr>
        <p:spPr bwMode="auto">
          <a:xfrm>
            <a:off x="2203450" y="893763"/>
            <a:ext cx="2233613" cy="342900"/>
          </a:xfrm>
          <a:prstGeom prst="rect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endParaRPr lang="de-CH" altLang="de-DE"/>
          </a:p>
        </p:txBody>
      </p:sp>
      <p:graphicFrame>
        <p:nvGraphicFramePr>
          <p:cNvPr id="9218" name="Object 2"/>
          <p:cNvGraphicFramePr>
            <a:graphicFrameLocks noGrp="1" noChangeAspect="1"/>
          </p:cNvGraphicFramePr>
          <p:nvPr>
            <p:ph sz="half" idx="1"/>
          </p:nvPr>
        </p:nvGraphicFramePr>
        <p:xfrm>
          <a:off x="3270250" y="1303338"/>
          <a:ext cx="5588000" cy="555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7" name="VISIO" r:id="rId4" imgW="3417840" imgH="3398040" progId="Visio.Drawing.6">
                  <p:embed/>
                </p:oleObj>
              </mc:Choice>
              <mc:Fallback>
                <p:oleObj name="VISIO" r:id="rId4" imgW="3417840" imgH="3398040" progId="Visio.Drawing.6">
                  <p:embed/>
                  <p:pic>
                    <p:nvPicPr>
                      <p:cNvPr id="0" name="Object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0250" y="1303338"/>
                        <a:ext cx="5588000" cy="5554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901700" algn="l"/>
              </a:tabLst>
            </a:pPr>
            <a:r>
              <a:rPr lang="de-DE" altLang="de-DE" smtClean="0"/>
              <a:t>Smith-Chart</a:t>
            </a:r>
          </a:p>
        </p:txBody>
      </p:sp>
      <p:graphicFrame>
        <p:nvGraphicFramePr>
          <p:cNvPr id="9219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852488" y="1646238"/>
          <a:ext cx="1357312" cy="608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8" name="Equation" r:id="rId6" imgW="850680" imgH="419040" progId="Equation.DSMT4">
                  <p:embed/>
                </p:oleObj>
              </mc:Choice>
              <mc:Fallback>
                <p:oleObj name="Equation" r:id="rId6" imgW="850680" imgH="41904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2488" y="1646238"/>
                        <a:ext cx="1357312" cy="608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3" name="Text Box 5"/>
          <p:cNvSpPr txBox="1">
            <a:spLocks noChangeArrowheads="1"/>
          </p:cNvSpPr>
          <p:nvPr/>
        </p:nvSpPr>
        <p:spPr bwMode="auto">
          <a:xfrm>
            <a:off x="900113" y="692150"/>
            <a:ext cx="76327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CH" altLang="de-DE" sz="2000">
                <a:solidFill>
                  <a:srgbClr val="000000"/>
                </a:solidFill>
              </a:rPr>
              <a:t>Locus for</a:t>
            </a:r>
            <a:r>
              <a:rPr lang="de-CH" altLang="de-DE"/>
              <a:t> </a:t>
            </a:r>
            <a:r>
              <a:rPr lang="de-CH" altLang="de-DE" sz="2000">
                <a:solidFill>
                  <a:srgbClr val="FF0000"/>
                </a:solidFill>
              </a:rPr>
              <a:t>r = 0.2, 0.5, 1, 2, 4</a:t>
            </a:r>
            <a:r>
              <a:rPr lang="de-CH" altLang="de-DE" sz="2000">
                <a:solidFill>
                  <a:srgbClr val="000000"/>
                </a:solidFill>
              </a:rPr>
              <a:t>   and</a:t>
            </a:r>
            <a:r>
              <a:rPr lang="de-CH" altLang="de-DE" sz="2000"/>
              <a:t>   </a:t>
            </a:r>
            <a:r>
              <a:rPr lang="en-US" altLang="de-DE" sz="2000">
                <a:solidFill>
                  <a:srgbClr val="FF0000"/>
                </a:solidFill>
                <a:cs typeface="Arial" charset="0"/>
              </a:rPr>
              <a:t>-</a:t>
            </a:r>
            <a:r>
              <a:rPr lang="de-CH" altLang="de-DE" sz="2000">
                <a:solidFill>
                  <a:srgbClr val="FF0000"/>
                </a:solidFill>
                <a:cs typeface="Arial" charset="0"/>
              </a:rPr>
              <a:t>∞&lt;x&lt;+∞</a:t>
            </a:r>
          </a:p>
        </p:txBody>
      </p:sp>
      <p:sp>
        <p:nvSpPr>
          <p:cNvPr id="9224" name="Text Box 6"/>
          <p:cNvSpPr txBox="1">
            <a:spLocks noChangeArrowheads="1"/>
          </p:cNvSpPr>
          <p:nvPr/>
        </p:nvSpPr>
        <p:spPr bwMode="auto">
          <a:xfrm>
            <a:off x="950913" y="3613150"/>
            <a:ext cx="1416050" cy="430213"/>
          </a:xfrm>
          <a:prstGeom prst="rect">
            <a:avLst/>
          </a:prstGeom>
          <a:solidFill>
            <a:srgbClr val="FFFF99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b"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de-DE" sz="2400" b="0">
                <a:solidFill>
                  <a:srgbClr val="000000"/>
                </a:solidFill>
              </a:rPr>
              <a:t>-</a:t>
            </a:r>
            <a:r>
              <a:rPr lang="de-CH" altLang="de-DE" sz="2400" b="0">
                <a:solidFill>
                  <a:srgbClr val="000000"/>
                </a:solidFill>
              </a:rPr>
              <a:t>∞&lt;x&lt;+∞</a:t>
            </a:r>
          </a:p>
        </p:txBody>
      </p:sp>
      <p:sp>
        <p:nvSpPr>
          <p:cNvPr id="9225" name="Text Box 7"/>
          <p:cNvSpPr txBox="1">
            <a:spLocks noChangeArrowheads="1"/>
          </p:cNvSpPr>
          <p:nvPr/>
        </p:nvSpPr>
        <p:spPr bwMode="auto">
          <a:xfrm>
            <a:off x="971550" y="2809875"/>
            <a:ext cx="547688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CH" altLang="de-DE" sz="2400" b="0">
                <a:solidFill>
                  <a:srgbClr val="000000"/>
                </a:solidFill>
              </a:rPr>
              <a:t>r =</a:t>
            </a:r>
          </a:p>
        </p:txBody>
      </p:sp>
      <p:sp>
        <p:nvSpPr>
          <p:cNvPr id="9226" name="Oval 8"/>
          <p:cNvSpPr>
            <a:spLocks noChangeArrowheads="1"/>
          </p:cNvSpPr>
          <p:nvPr/>
        </p:nvSpPr>
        <p:spPr bwMode="auto">
          <a:xfrm>
            <a:off x="8348663" y="4010025"/>
            <a:ext cx="71437" cy="71438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endParaRPr lang="de-CH" altLang="de-DE"/>
          </a:p>
        </p:txBody>
      </p:sp>
      <p:sp>
        <p:nvSpPr>
          <p:cNvPr id="9227" name="Oval 9"/>
          <p:cNvSpPr>
            <a:spLocks noChangeArrowheads="1"/>
          </p:cNvSpPr>
          <p:nvPr/>
        </p:nvSpPr>
        <p:spPr bwMode="auto">
          <a:xfrm>
            <a:off x="6045200" y="2889250"/>
            <a:ext cx="2330450" cy="2324100"/>
          </a:xfrm>
          <a:prstGeom prst="ellips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endParaRPr lang="de-CH" altLang="de-DE"/>
          </a:p>
        </p:txBody>
      </p:sp>
      <p:sp>
        <p:nvSpPr>
          <p:cNvPr id="9228" name="Text Box 10"/>
          <p:cNvSpPr txBox="1">
            <a:spLocks noChangeArrowheads="1"/>
          </p:cNvSpPr>
          <p:nvPr/>
        </p:nvSpPr>
        <p:spPr bwMode="auto">
          <a:xfrm>
            <a:off x="5986463" y="4006850"/>
            <a:ext cx="282575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CH" altLang="de-DE" sz="1400" b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9229" name="Oval 11"/>
          <p:cNvSpPr>
            <a:spLocks noChangeArrowheads="1"/>
          </p:cNvSpPr>
          <p:nvPr/>
        </p:nvSpPr>
        <p:spPr bwMode="auto">
          <a:xfrm>
            <a:off x="4464050" y="2117725"/>
            <a:ext cx="3902075" cy="3848100"/>
          </a:xfrm>
          <a:prstGeom prst="ellips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endParaRPr lang="de-CH" altLang="de-DE"/>
          </a:p>
        </p:txBody>
      </p:sp>
      <p:sp>
        <p:nvSpPr>
          <p:cNvPr id="9230" name="Text Box 12"/>
          <p:cNvSpPr txBox="1">
            <a:spLocks noChangeArrowheads="1"/>
          </p:cNvSpPr>
          <p:nvPr/>
        </p:nvSpPr>
        <p:spPr bwMode="auto">
          <a:xfrm>
            <a:off x="4433888" y="4006850"/>
            <a:ext cx="430212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CH" altLang="de-DE" sz="1400" b="0">
                <a:solidFill>
                  <a:srgbClr val="FF0000"/>
                </a:solidFill>
              </a:rPr>
              <a:t>0.2</a:t>
            </a:r>
          </a:p>
        </p:txBody>
      </p:sp>
      <p:sp>
        <p:nvSpPr>
          <p:cNvPr id="9231" name="Oval 13"/>
          <p:cNvSpPr>
            <a:spLocks noChangeArrowheads="1"/>
          </p:cNvSpPr>
          <p:nvPr/>
        </p:nvSpPr>
        <p:spPr bwMode="auto">
          <a:xfrm>
            <a:off x="5248275" y="2495550"/>
            <a:ext cx="3114675" cy="3086100"/>
          </a:xfrm>
          <a:prstGeom prst="ellips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endParaRPr lang="de-CH" altLang="de-DE"/>
          </a:p>
        </p:txBody>
      </p:sp>
      <p:sp>
        <p:nvSpPr>
          <p:cNvPr id="9232" name="Text Box 14"/>
          <p:cNvSpPr txBox="1">
            <a:spLocks noChangeArrowheads="1"/>
          </p:cNvSpPr>
          <p:nvPr/>
        </p:nvSpPr>
        <p:spPr bwMode="auto">
          <a:xfrm>
            <a:off x="5195888" y="4006850"/>
            <a:ext cx="430212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CH" altLang="de-DE" sz="1400" b="0">
                <a:solidFill>
                  <a:srgbClr val="FF0000"/>
                </a:solidFill>
              </a:rPr>
              <a:t>0.5</a:t>
            </a:r>
          </a:p>
        </p:txBody>
      </p:sp>
      <p:sp>
        <p:nvSpPr>
          <p:cNvPr id="9233" name="Oval 15"/>
          <p:cNvSpPr>
            <a:spLocks noChangeArrowheads="1"/>
          </p:cNvSpPr>
          <p:nvPr/>
        </p:nvSpPr>
        <p:spPr bwMode="auto">
          <a:xfrm>
            <a:off x="6821488" y="3270250"/>
            <a:ext cx="1554162" cy="1552575"/>
          </a:xfrm>
          <a:prstGeom prst="ellips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endParaRPr lang="de-CH" altLang="de-DE"/>
          </a:p>
        </p:txBody>
      </p:sp>
      <p:sp>
        <p:nvSpPr>
          <p:cNvPr id="9234" name="Oval 16"/>
          <p:cNvSpPr>
            <a:spLocks noChangeArrowheads="1"/>
          </p:cNvSpPr>
          <p:nvPr/>
        </p:nvSpPr>
        <p:spPr bwMode="auto">
          <a:xfrm>
            <a:off x="7451725" y="3586163"/>
            <a:ext cx="923925" cy="925512"/>
          </a:xfrm>
          <a:prstGeom prst="ellips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endParaRPr lang="de-CH" altLang="de-DE"/>
          </a:p>
        </p:txBody>
      </p:sp>
      <p:sp>
        <p:nvSpPr>
          <p:cNvPr id="9235" name="Text Box 17"/>
          <p:cNvSpPr txBox="1">
            <a:spLocks noChangeArrowheads="1"/>
          </p:cNvSpPr>
          <p:nvPr/>
        </p:nvSpPr>
        <p:spPr bwMode="auto">
          <a:xfrm>
            <a:off x="6805613" y="3997325"/>
            <a:ext cx="282575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CH" altLang="de-DE" sz="1400" b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9236" name="Text Box 18"/>
          <p:cNvSpPr txBox="1">
            <a:spLocks noChangeArrowheads="1"/>
          </p:cNvSpPr>
          <p:nvPr/>
        </p:nvSpPr>
        <p:spPr bwMode="auto">
          <a:xfrm>
            <a:off x="7424738" y="3997325"/>
            <a:ext cx="282575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CH" altLang="de-DE" sz="1400" b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9237" name="Oval 19"/>
          <p:cNvSpPr>
            <a:spLocks noChangeArrowheads="1"/>
          </p:cNvSpPr>
          <p:nvPr/>
        </p:nvSpPr>
        <p:spPr bwMode="auto">
          <a:xfrm>
            <a:off x="3686175" y="1701800"/>
            <a:ext cx="4700588" cy="4694238"/>
          </a:xfrm>
          <a:prstGeom prst="ellips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endParaRPr lang="de-CH" altLang="de-DE"/>
          </a:p>
        </p:txBody>
      </p:sp>
      <p:sp>
        <p:nvSpPr>
          <p:cNvPr id="9238" name="Line 20"/>
          <p:cNvSpPr>
            <a:spLocks noChangeShapeType="1"/>
          </p:cNvSpPr>
          <p:nvPr/>
        </p:nvSpPr>
        <p:spPr bwMode="auto">
          <a:xfrm flipV="1">
            <a:off x="3530600" y="4641850"/>
            <a:ext cx="998538" cy="59055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b"/>
          <a:lstStyle/>
          <a:p>
            <a:endParaRPr lang="de-CH"/>
          </a:p>
        </p:txBody>
      </p:sp>
      <p:sp>
        <p:nvSpPr>
          <p:cNvPr id="9239" name="Line 21"/>
          <p:cNvSpPr>
            <a:spLocks noChangeShapeType="1"/>
          </p:cNvSpPr>
          <p:nvPr/>
        </p:nvSpPr>
        <p:spPr bwMode="auto">
          <a:xfrm>
            <a:off x="4065588" y="4910138"/>
            <a:ext cx="3108325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b"/>
          <a:lstStyle/>
          <a:p>
            <a:endParaRPr lang="de-CH"/>
          </a:p>
        </p:txBody>
      </p:sp>
      <p:sp>
        <p:nvSpPr>
          <p:cNvPr id="9240" name="Line 22"/>
          <p:cNvSpPr>
            <a:spLocks noChangeShapeType="1"/>
          </p:cNvSpPr>
          <p:nvPr/>
        </p:nvSpPr>
        <p:spPr bwMode="auto">
          <a:xfrm flipV="1">
            <a:off x="5121275" y="4684713"/>
            <a:ext cx="266700" cy="225425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b"/>
          <a:lstStyle/>
          <a:p>
            <a:endParaRPr lang="de-CH"/>
          </a:p>
        </p:txBody>
      </p:sp>
      <p:sp>
        <p:nvSpPr>
          <p:cNvPr id="9241" name="Line 23"/>
          <p:cNvSpPr>
            <a:spLocks noChangeShapeType="1"/>
          </p:cNvSpPr>
          <p:nvPr/>
        </p:nvSpPr>
        <p:spPr bwMode="auto">
          <a:xfrm flipV="1">
            <a:off x="5978525" y="4675188"/>
            <a:ext cx="266700" cy="225425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b"/>
          <a:lstStyle/>
          <a:p>
            <a:endParaRPr lang="de-CH"/>
          </a:p>
        </p:txBody>
      </p:sp>
      <p:sp>
        <p:nvSpPr>
          <p:cNvPr id="9242" name="Line 24"/>
          <p:cNvSpPr>
            <a:spLocks noChangeShapeType="1"/>
          </p:cNvSpPr>
          <p:nvPr/>
        </p:nvSpPr>
        <p:spPr bwMode="auto">
          <a:xfrm flipV="1">
            <a:off x="6892925" y="4675188"/>
            <a:ext cx="266700" cy="225425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b"/>
          <a:lstStyle/>
          <a:p>
            <a:endParaRPr lang="de-CH"/>
          </a:p>
        </p:txBody>
      </p:sp>
      <p:sp>
        <p:nvSpPr>
          <p:cNvPr id="9243" name="Line 25"/>
          <p:cNvSpPr>
            <a:spLocks noChangeShapeType="1"/>
          </p:cNvSpPr>
          <p:nvPr/>
        </p:nvSpPr>
        <p:spPr bwMode="auto">
          <a:xfrm flipV="1">
            <a:off x="7169150" y="4494213"/>
            <a:ext cx="542925" cy="415925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b"/>
          <a:lstStyle/>
          <a:p>
            <a:endParaRPr lang="de-CH"/>
          </a:p>
        </p:txBody>
      </p:sp>
      <p:sp>
        <p:nvSpPr>
          <p:cNvPr id="9244" name="Text Box 26"/>
          <p:cNvSpPr txBox="1">
            <a:spLocks noChangeArrowheads="1"/>
          </p:cNvSpPr>
          <p:nvPr/>
        </p:nvSpPr>
        <p:spPr bwMode="auto">
          <a:xfrm>
            <a:off x="1498600" y="2782888"/>
            <a:ext cx="2228850" cy="430212"/>
          </a:xfrm>
          <a:prstGeom prst="rect">
            <a:avLst/>
          </a:prstGeom>
          <a:solidFill>
            <a:srgbClr val="00FF00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anchor="b"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CH" altLang="de-DE" sz="2400" b="0">
                <a:solidFill>
                  <a:srgbClr val="000000"/>
                </a:solidFill>
              </a:rPr>
              <a:t>0.2, 0.5, 1, 2, 4</a:t>
            </a:r>
            <a:endParaRPr lang="de-CH" altLang="de-DE" sz="2400"/>
          </a:p>
        </p:txBody>
      </p:sp>
      <p:sp>
        <p:nvSpPr>
          <p:cNvPr id="9245" name="AutoShape 2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07425" y="6480175"/>
            <a:ext cx="536575" cy="377825"/>
          </a:xfrm>
          <a:prstGeom prst="actionButtonForwardNext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endParaRPr lang="de-CH" altLang="de-DE"/>
          </a:p>
        </p:txBody>
      </p:sp>
      <p:sp>
        <p:nvSpPr>
          <p:cNvPr id="9246" name="Text Box 28"/>
          <p:cNvSpPr txBox="1">
            <a:spLocks noChangeArrowheads="1"/>
          </p:cNvSpPr>
          <p:nvPr/>
        </p:nvSpPr>
        <p:spPr bwMode="auto">
          <a:xfrm>
            <a:off x="604838" y="4967288"/>
            <a:ext cx="321945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CH" altLang="de-DE" sz="2400" b="0">
                <a:solidFill>
                  <a:srgbClr val="0000FF"/>
                </a:solidFill>
              </a:rPr>
              <a:t>Locus for constant</a:t>
            </a:r>
          </a:p>
          <a:p>
            <a:pPr eaLnBrk="1" hangingPunct="1"/>
            <a:r>
              <a:rPr lang="de-CH" altLang="de-DE" sz="2400" b="0">
                <a:solidFill>
                  <a:srgbClr val="0000FF"/>
                </a:solidFill>
              </a:rPr>
              <a:t>real part of impedance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42"/>
          <p:cNvSpPr>
            <a:spLocks noChangeArrowheads="1"/>
          </p:cNvSpPr>
          <p:nvPr/>
        </p:nvSpPr>
        <p:spPr bwMode="auto">
          <a:xfrm>
            <a:off x="5340350" y="862013"/>
            <a:ext cx="1028700" cy="322262"/>
          </a:xfrm>
          <a:prstGeom prst="rect">
            <a:avLst/>
          </a:prstGeom>
          <a:solidFill>
            <a:srgbClr val="FCFE9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endParaRPr lang="de-CH" altLang="de-DE"/>
          </a:p>
        </p:txBody>
      </p:sp>
      <p:sp>
        <p:nvSpPr>
          <p:cNvPr id="10246" name="Rectangle 41"/>
          <p:cNvSpPr>
            <a:spLocks noChangeArrowheads="1"/>
          </p:cNvSpPr>
          <p:nvPr/>
        </p:nvSpPr>
        <p:spPr bwMode="auto">
          <a:xfrm>
            <a:off x="3252788" y="873125"/>
            <a:ext cx="685800" cy="280988"/>
          </a:xfrm>
          <a:prstGeom prst="rect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endParaRPr lang="de-CH" altLang="de-DE"/>
          </a:p>
        </p:txBody>
      </p:sp>
      <p:graphicFrame>
        <p:nvGraphicFramePr>
          <p:cNvPr id="10242" name="Object 2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3248025" y="1317625"/>
          <a:ext cx="5610225" cy="554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9" name="VISIO" r:id="rId4" imgW="3417840" imgH="3398040" progId="Visio.Drawing.6">
                  <p:embed/>
                </p:oleObj>
              </mc:Choice>
              <mc:Fallback>
                <p:oleObj name="VISIO" r:id="rId4" imgW="3417840" imgH="3398040" progId="Visio.Drawing.6">
                  <p:embed/>
                  <p:pic>
                    <p:nvPicPr>
                      <p:cNvPr id="0" name="Object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8025" y="1317625"/>
                        <a:ext cx="5610225" cy="554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7" name="Rectangle 3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>
              <a:tabLst>
                <a:tab pos="901700" algn="l"/>
              </a:tabLst>
            </a:pPr>
            <a:r>
              <a:rPr lang="de-DE" altLang="de-DE" smtClean="0"/>
              <a:t>Smith-Chart</a:t>
            </a:r>
          </a:p>
        </p:txBody>
      </p:sp>
      <p:sp>
        <p:nvSpPr>
          <p:cNvPr id="10248" name="Text Box 4"/>
          <p:cNvSpPr txBox="1">
            <a:spLocks noChangeArrowheads="1"/>
          </p:cNvSpPr>
          <p:nvPr/>
        </p:nvSpPr>
        <p:spPr bwMode="auto">
          <a:xfrm>
            <a:off x="869950" y="652463"/>
            <a:ext cx="76327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CH" altLang="de-DE" sz="2000">
                <a:solidFill>
                  <a:srgbClr val="000000"/>
                </a:solidFill>
              </a:rPr>
              <a:t>Draw the locus for</a:t>
            </a:r>
            <a:r>
              <a:rPr lang="de-CH" altLang="de-DE"/>
              <a:t> </a:t>
            </a:r>
            <a:r>
              <a:rPr lang="de-CH" altLang="de-DE" sz="2000">
                <a:solidFill>
                  <a:srgbClr val="FF0000"/>
                </a:solidFill>
              </a:rPr>
              <a:t>x = 1</a:t>
            </a:r>
            <a:r>
              <a:rPr lang="de-CH" altLang="de-DE" sz="2000">
                <a:solidFill>
                  <a:srgbClr val="000000"/>
                </a:solidFill>
              </a:rPr>
              <a:t>  (X=Z</a:t>
            </a:r>
            <a:r>
              <a:rPr lang="de-CH" altLang="de-DE" sz="2000" baseline="-25000">
                <a:solidFill>
                  <a:srgbClr val="000000"/>
                </a:solidFill>
              </a:rPr>
              <a:t>0</a:t>
            </a:r>
            <a:r>
              <a:rPr lang="de-CH" altLang="de-DE" sz="2000">
                <a:solidFill>
                  <a:srgbClr val="000000"/>
                </a:solidFill>
              </a:rPr>
              <a:t>) and</a:t>
            </a:r>
            <a:r>
              <a:rPr lang="de-CH" altLang="de-DE" sz="2000"/>
              <a:t>  </a:t>
            </a:r>
            <a:r>
              <a:rPr lang="de-CH" altLang="de-DE" sz="2000">
                <a:solidFill>
                  <a:srgbClr val="FF0000"/>
                </a:solidFill>
              </a:rPr>
              <a:t>0</a:t>
            </a:r>
            <a:r>
              <a:rPr lang="de-CH" altLang="de-DE" sz="2000">
                <a:solidFill>
                  <a:srgbClr val="FF0000"/>
                </a:solidFill>
                <a:cs typeface="Arial" charset="0"/>
              </a:rPr>
              <a:t>&lt;r&lt;+∞</a:t>
            </a:r>
          </a:p>
        </p:txBody>
      </p:sp>
      <p:sp>
        <p:nvSpPr>
          <p:cNvPr id="10249" name="Text Box 5"/>
          <p:cNvSpPr txBox="1">
            <a:spLocks noChangeArrowheads="1"/>
          </p:cNvSpPr>
          <p:nvPr/>
        </p:nvSpPr>
        <p:spPr bwMode="auto">
          <a:xfrm>
            <a:off x="950913" y="4241800"/>
            <a:ext cx="547687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CH" altLang="de-DE" sz="2400" b="0">
                <a:solidFill>
                  <a:srgbClr val="000000"/>
                </a:solidFill>
              </a:rPr>
              <a:t>r =</a:t>
            </a:r>
          </a:p>
        </p:txBody>
      </p:sp>
      <p:sp>
        <p:nvSpPr>
          <p:cNvPr id="872454" name="Text Box 6"/>
          <p:cNvSpPr txBox="1">
            <a:spLocks noChangeArrowheads="1"/>
          </p:cNvSpPr>
          <p:nvPr/>
        </p:nvSpPr>
        <p:spPr bwMode="auto">
          <a:xfrm>
            <a:off x="1547813" y="4211638"/>
            <a:ext cx="744537" cy="430212"/>
          </a:xfrm>
          <a:prstGeom prst="rect">
            <a:avLst/>
          </a:prstGeom>
          <a:solidFill>
            <a:srgbClr val="FFFF66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anchor="b"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CH" altLang="de-DE" sz="2400" b="0">
                <a:solidFill>
                  <a:srgbClr val="000000"/>
                </a:solidFill>
              </a:rPr>
              <a:t>0</a:t>
            </a:r>
            <a:endParaRPr lang="de-CH" altLang="de-DE" sz="2400" b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251" name="Text Box 7"/>
          <p:cNvSpPr txBox="1">
            <a:spLocks noChangeArrowheads="1"/>
          </p:cNvSpPr>
          <p:nvPr/>
        </p:nvSpPr>
        <p:spPr bwMode="auto">
          <a:xfrm>
            <a:off x="971550" y="3429000"/>
            <a:ext cx="598488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CH" altLang="de-DE" sz="2400" b="0">
                <a:solidFill>
                  <a:srgbClr val="000000"/>
                </a:solidFill>
              </a:rPr>
              <a:t>x =</a:t>
            </a:r>
          </a:p>
        </p:txBody>
      </p:sp>
      <p:sp>
        <p:nvSpPr>
          <p:cNvPr id="10252" name="Text Box 8"/>
          <p:cNvSpPr txBox="1">
            <a:spLocks noChangeArrowheads="1"/>
          </p:cNvSpPr>
          <p:nvPr/>
        </p:nvSpPr>
        <p:spPr bwMode="auto">
          <a:xfrm>
            <a:off x="1568450" y="3408363"/>
            <a:ext cx="608013" cy="4206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CH" altLang="de-DE" sz="2400" b="0">
                <a:solidFill>
                  <a:srgbClr val="000000"/>
                </a:solidFill>
              </a:rPr>
              <a:t>0.2</a:t>
            </a:r>
            <a:endParaRPr lang="de-CH" altLang="de-DE" sz="2400" b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253" name="Oval 9"/>
          <p:cNvSpPr>
            <a:spLocks noChangeArrowheads="1"/>
          </p:cNvSpPr>
          <p:nvPr/>
        </p:nvSpPr>
        <p:spPr bwMode="auto">
          <a:xfrm>
            <a:off x="6045200" y="2889250"/>
            <a:ext cx="2330450" cy="2324100"/>
          </a:xfrm>
          <a:prstGeom prst="ellips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endParaRPr lang="de-CH" altLang="de-DE"/>
          </a:p>
        </p:txBody>
      </p:sp>
      <p:sp>
        <p:nvSpPr>
          <p:cNvPr id="10254" name="Oval 10"/>
          <p:cNvSpPr>
            <a:spLocks noChangeArrowheads="1"/>
          </p:cNvSpPr>
          <p:nvPr/>
        </p:nvSpPr>
        <p:spPr bwMode="auto">
          <a:xfrm>
            <a:off x="4464050" y="2117725"/>
            <a:ext cx="3902075" cy="3848100"/>
          </a:xfrm>
          <a:prstGeom prst="ellips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endParaRPr lang="de-CH" altLang="de-DE"/>
          </a:p>
        </p:txBody>
      </p:sp>
      <p:sp>
        <p:nvSpPr>
          <p:cNvPr id="10255" name="Text Box 11"/>
          <p:cNvSpPr txBox="1">
            <a:spLocks noChangeArrowheads="1"/>
          </p:cNvSpPr>
          <p:nvPr/>
        </p:nvSpPr>
        <p:spPr bwMode="auto">
          <a:xfrm>
            <a:off x="4433888" y="4006850"/>
            <a:ext cx="430212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CH" altLang="de-DE" sz="1400" b="0">
                <a:solidFill>
                  <a:srgbClr val="FF0000"/>
                </a:solidFill>
              </a:rPr>
              <a:t>0.2</a:t>
            </a:r>
          </a:p>
        </p:txBody>
      </p:sp>
      <p:sp>
        <p:nvSpPr>
          <p:cNvPr id="10256" name="Oval 12"/>
          <p:cNvSpPr>
            <a:spLocks noChangeArrowheads="1"/>
          </p:cNvSpPr>
          <p:nvPr/>
        </p:nvSpPr>
        <p:spPr bwMode="auto">
          <a:xfrm>
            <a:off x="5248275" y="2495550"/>
            <a:ext cx="3114675" cy="3086100"/>
          </a:xfrm>
          <a:prstGeom prst="ellips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endParaRPr lang="de-CH" altLang="de-DE"/>
          </a:p>
        </p:txBody>
      </p:sp>
      <p:sp>
        <p:nvSpPr>
          <p:cNvPr id="10257" name="Text Box 13"/>
          <p:cNvSpPr txBox="1">
            <a:spLocks noChangeArrowheads="1"/>
          </p:cNvSpPr>
          <p:nvPr/>
        </p:nvSpPr>
        <p:spPr bwMode="auto">
          <a:xfrm>
            <a:off x="5195888" y="4006850"/>
            <a:ext cx="430212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CH" altLang="de-DE" sz="1400" b="0">
                <a:solidFill>
                  <a:srgbClr val="FF0000"/>
                </a:solidFill>
              </a:rPr>
              <a:t>0.5</a:t>
            </a:r>
          </a:p>
        </p:txBody>
      </p:sp>
      <p:sp>
        <p:nvSpPr>
          <p:cNvPr id="10258" name="Text Box 14"/>
          <p:cNvSpPr txBox="1">
            <a:spLocks noChangeArrowheads="1"/>
          </p:cNvSpPr>
          <p:nvPr/>
        </p:nvSpPr>
        <p:spPr bwMode="auto">
          <a:xfrm>
            <a:off x="1570038" y="3408363"/>
            <a:ext cx="677862" cy="4206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CH" altLang="de-DE" sz="2400" b="0">
                <a:solidFill>
                  <a:srgbClr val="000000"/>
                </a:solidFill>
              </a:rPr>
              <a:t>2</a:t>
            </a:r>
            <a:endParaRPr lang="de-CH" altLang="de-DE" sz="2400" b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72463" name="Text Box 15"/>
          <p:cNvSpPr txBox="1">
            <a:spLocks noChangeArrowheads="1"/>
          </p:cNvSpPr>
          <p:nvPr/>
        </p:nvSpPr>
        <p:spPr bwMode="auto">
          <a:xfrm>
            <a:off x="1538288" y="4211638"/>
            <a:ext cx="808037" cy="430212"/>
          </a:xfrm>
          <a:prstGeom prst="rect">
            <a:avLst/>
          </a:prstGeom>
          <a:solidFill>
            <a:srgbClr val="FFFF66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anchor="b"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CH" altLang="de-DE" sz="2400" b="0">
                <a:solidFill>
                  <a:srgbClr val="000000"/>
                </a:solidFill>
              </a:rPr>
              <a:t> 0.2</a:t>
            </a:r>
            <a:endParaRPr lang="de-CH" altLang="de-DE" sz="2400" b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72464" name="Text Box 16"/>
          <p:cNvSpPr txBox="1">
            <a:spLocks noChangeArrowheads="1"/>
          </p:cNvSpPr>
          <p:nvPr/>
        </p:nvSpPr>
        <p:spPr bwMode="auto">
          <a:xfrm>
            <a:off x="1536700" y="4213225"/>
            <a:ext cx="808038" cy="430213"/>
          </a:xfrm>
          <a:prstGeom prst="rect">
            <a:avLst/>
          </a:prstGeom>
          <a:solidFill>
            <a:srgbClr val="FFFF66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anchor="b"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CH" altLang="de-DE" sz="2400" b="0">
                <a:solidFill>
                  <a:srgbClr val="000000"/>
                </a:solidFill>
              </a:rPr>
              <a:t>0.5</a:t>
            </a:r>
            <a:endParaRPr lang="de-CH" altLang="de-DE" sz="2400" b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72465" name="Text Box 17"/>
          <p:cNvSpPr txBox="1">
            <a:spLocks noChangeArrowheads="1"/>
          </p:cNvSpPr>
          <p:nvPr/>
        </p:nvSpPr>
        <p:spPr bwMode="auto">
          <a:xfrm>
            <a:off x="1550988" y="4210050"/>
            <a:ext cx="808037" cy="430213"/>
          </a:xfrm>
          <a:prstGeom prst="rect">
            <a:avLst/>
          </a:prstGeom>
          <a:solidFill>
            <a:srgbClr val="FFFF66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anchor="b"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CH" altLang="de-DE" sz="2400" b="0">
                <a:solidFill>
                  <a:srgbClr val="000000"/>
                </a:solidFill>
              </a:rPr>
              <a:t>1</a:t>
            </a:r>
            <a:endParaRPr lang="de-CH" altLang="de-DE" sz="2400" b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72466" name="Text Box 18"/>
          <p:cNvSpPr txBox="1">
            <a:spLocks noChangeArrowheads="1"/>
          </p:cNvSpPr>
          <p:nvPr/>
        </p:nvSpPr>
        <p:spPr bwMode="auto">
          <a:xfrm>
            <a:off x="1550988" y="4211638"/>
            <a:ext cx="808037" cy="430212"/>
          </a:xfrm>
          <a:prstGeom prst="rect">
            <a:avLst/>
          </a:prstGeom>
          <a:solidFill>
            <a:srgbClr val="FFFF66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anchor="b"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CH" altLang="de-DE" sz="2400" b="0">
                <a:solidFill>
                  <a:srgbClr val="000000"/>
                </a:solidFill>
              </a:rPr>
              <a:t>2</a:t>
            </a:r>
            <a:endParaRPr lang="de-CH" altLang="de-DE" sz="2400" b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72467" name="Text Box 19"/>
          <p:cNvSpPr txBox="1">
            <a:spLocks noChangeArrowheads="1"/>
          </p:cNvSpPr>
          <p:nvPr/>
        </p:nvSpPr>
        <p:spPr bwMode="auto">
          <a:xfrm>
            <a:off x="1541463" y="4210050"/>
            <a:ext cx="808037" cy="430213"/>
          </a:xfrm>
          <a:prstGeom prst="rect">
            <a:avLst/>
          </a:prstGeom>
          <a:solidFill>
            <a:srgbClr val="FFFF66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anchor="b"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CH" altLang="de-DE" sz="2400" b="0">
                <a:solidFill>
                  <a:srgbClr val="000000"/>
                </a:solidFill>
              </a:rPr>
              <a:t>4</a:t>
            </a:r>
            <a:endParaRPr lang="de-CH" altLang="de-DE" sz="2400" b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72468" name="Text Box 20"/>
          <p:cNvSpPr txBox="1">
            <a:spLocks noChangeArrowheads="1"/>
          </p:cNvSpPr>
          <p:nvPr/>
        </p:nvSpPr>
        <p:spPr bwMode="auto">
          <a:xfrm>
            <a:off x="1538288" y="4210050"/>
            <a:ext cx="808037" cy="430213"/>
          </a:xfrm>
          <a:prstGeom prst="rect">
            <a:avLst/>
          </a:prstGeom>
          <a:solidFill>
            <a:srgbClr val="FFFF66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anchor="b"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CH" altLang="de-DE" sz="2400" b="0">
                <a:solidFill>
                  <a:srgbClr val="000000"/>
                </a:solidFill>
              </a:rPr>
              <a:t>10</a:t>
            </a:r>
            <a:endParaRPr lang="de-CH" altLang="de-DE" sz="2400" b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72469" name="Text Box 21"/>
          <p:cNvSpPr txBox="1">
            <a:spLocks noChangeArrowheads="1"/>
          </p:cNvSpPr>
          <p:nvPr/>
        </p:nvSpPr>
        <p:spPr bwMode="auto">
          <a:xfrm>
            <a:off x="1541463" y="4210050"/>
            <a:ext cx="808037" cy="430213"/>
          </a:xfrm>
          <a:prstGeom prst="rect">
            <a:avLst/>
          </a:prstGeom>
          <a:solidFill>
            <a:srgbClr val="FFFF66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anchor="b"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CH" altLang="de-DE" sz="2400" b="0">
                <a:solidFill>
                  <a:srgbClr val="000000"/>
                </a:solidFill>
              </a:rPr>
              <a:t>+</a:t>
            </a:r>
            <a:r>
              <a:rPr lang="de-CH" altLang="de-DE" sz="2400" b="0">
                <a:solidFill>
                  <a:srgbClr val="000000"/>
                </a:solidFill>
                <a:cs typeface="Arial" charset="0"/>
              </a:rPr>
              <a:t>∞</a:t>
            </a:r>
          </a:p>
        </p:txBody>
      </p:sp>
      <p:sp>
        <p:nvSpPr>
          <p:cNvPr id="10266" name="Text Box 22"/>
          <p:cNvSpPr txBox="1">
            <a:spLocks noChangeArrowheads="1"/>
          </p:cNvSpPr>
          <p:nvPr/>
        </p:nvSpPr>
        <p:spPr bwMode="auto">
          <a:xfrm>
            <a:off x="1557338" y="3386138"/>
            <a:ext cx="677862" cy="430212"/>
          </a:xfrm>
          <a:prstGeom prst="rect">
            <a:avLst/>
          </a:prstGeom>
          <a:solidFill>
            <a:srgbClr val="00FF00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anchor="b"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CH" altLang="de-DE" sz="2400" b="0">
                <a:solidFill>
                  <a:srgbClr val="000000"/>
                </a:solidFill>
              </a:rPr>
              <a:t>1</a:t>
            </a:r>
            <a:endParaRPr lang="de-CH" altLang="de-DE" sz="2400" b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267" name="Oval 23"/>
          <p:cNvSpPr>
            <a:spLocks noChangeArrowheads="1"/>
          </p:cNvSpPr>
          <p:nvPr/>
        </p:nvSpPr>
        <p:spPr bwMode="auto">
          <a:xfrm>
            <a:off x="6821488" y="3270250"/>
            <a:ext cx="1554162" cy="1552575"/>
          </a:xfrm>
          <a:prstGeom prst="ellips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endParaRPr lang="de-CH" altLang="de-DE"/>
          </a:p>
        </p:txBody>
      </p:sp>
      <p:sp>
        <p:nvSpPr>
          <p:cNvPr id="872472" name="Oval 24"/>
          <p:cNvSpPr>
            <a:spLocks noChangeArrowheads="1"/>
          </p:cNvSpPr>
          <p:nvPr/>
        </p:nvSpPr>
        <p:spPr bwMode="auto">
          <a:xfrm>
            <a:off x="7446963" y="3825875"/>
            <a:ext cx="71437" cy="71438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endParaRPr lang="de-CH" altLang="de-DE"/>
          </a:p>
        </p:txBody>
      </p:sp>
      <p:sp>
        <p:nvSpPr>
          <p:cNvPr id="872473" name="Oval 25"/>
          <p:cNvSpPr>
            <a:spLocks noChangeArrowheads="1"/>
          </p:cNvSpPr>
          <p:nvPr/>
        </p:nvSpPr>
        <p:spPr bwMode="auto">
          <a:xfrm>
            <a:off x="6475413" y="3082925"/>
            <a:ext cx="71437" cy="71438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endParaRPr lang="de-CH" altLang="de-DE"/>
          </a:p>
        </p:txBody>
      </p:sp>
      <p:sp>
        <p:nvSpPr>
          <p:cNvPr id="872474" name="Oval 26"/>
          <p:cNvSpPr>
            <a:spLocks noChangeArrowheads="1"/>
          </p:cNvSpPr>
          <p:nvPr/>
        </p:nvSpPr>
        <p:spPr bwMode="auto">
          <a:xfrm>
            <a:off x="7942263" y="3965575"/>
            <a:ext cx="71437" cy="71438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endParaRPr lang="de-CH" altLang="de-DE"/>
          </a:p>
        </p:txBody>
      </p:sp>
      <p:sp>
        <p:nvSpPr>
          <p:cNvPr id="10271" name="Text Box 27"/>
          <p:cNvSpPr txBox="1">
            <a:spLocks noChangeArrowheads="1"/>
          </p:cNvSpPr>
          <p:nvPr/>
        </p:nvSpPr>
        <p:spPr bwMode="auto">
          <a:xfrm>
            <a:off x="5986463" y="4006850"/>
            <a:ext cx="282575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CH" altLang="de-DE" sz="1400" b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872476" name="Oval 28"/>
          <p:cNvSpPr>
            <a:spLocks noChangeArrowheads="1"/>
          </p:cNvSpPr>
          <p:nvPr/>
        </p:nvSpPr>
        <p:spPr bwMode="auto">
          <a:xfrm>
            <a:off x="6935788" y="3543300"/>
            <a:ext cx="71437" cy="71438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endParaRPr lang="de-CH" altLang="de-DE"/>
          </a:p>
        </p:txBody>
      </p:sp>
      <p:sp>
        <p:nvSpPr>
          <p:cNvPr id="10273" name="Oval 29"/>
          <p:cNvSpPr>
            <a:spLocks noChangeArrowheads="1"/>
          </p:cNvSpPr>
          <p:nvPr/>
        </p:nvSpPr>
        <p:spPr bwMode="auto">
          <a:xfrm>
            <a:off x="7451725" y="3586163"/>
            <a:ext cx="923925" cy="925512"/>
          </a:xfrm>
          <a:prstGeom prst="ellips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endParaRPr lang="de-CH" altLang="de-DE"/>
          </a:p>
        </p:txBody>
      </p:sp>
      <p:sp>
        <p:nvSpPr>
          <p:cNvPr id="10274" name="Text Box 30"/>
          <p:cNvSpPr txBox="1">
            <a:spLocks noChangeArrowheads="1"/>
          </p:cNvSpPr>
          <p:nvPr/>
        </p:nvSpPr>
        <p:spPr bwMode="auto">
          <a:xfrm>
            <a:off x="6805613" y="3997325"/>
            <a:ext cx="282575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CH" altLang="de-DE" sz="1400" b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0275" name="Text Box 31"/>
          <p:cNvSpPr txBox="1">
            <a:spLocks noChangeArrowheads="1"/>
          </p:cNvSpPr>
          <p:nvPr/>
        </p:nvSpPr>
        <p:spPr bwMode="auto">
          <a:xfrm>
            <a:off x="7424738" y="3997325"/>
            <a:ext cx="282575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CH" altLang="de-DE" sz="1400" b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872480" name="Oval 32"/>
          <p:cNvSpPr>
            <a:spLocks noChangeArrowheads="1"/>
          </p:cNvSpPr>
          <p:nvPr/>
        </p:nvSpPr>
        <p:spPr bwMode="auto">
          <a:xfrm>
            <a:off x="8335963" y="4016375"/>
            <a:ext cx="71437" cy="71438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endParaRPr lang="de-CH" altLang="de-DE"/>
          </a:p>
        </p:txBody>
      </p:sp>
      <p:sp>
        <p:nvSpPr>
          <p:cNvPr id="10277" name="Line 33"/>
          <p:cNvSpPr>
            <a:spLocks noChangeShapeType="1"/>
          </p:cNvSpPr>
          <p:nvPr/>
        </p:nvSpPr>
        <p:spPr bwMode="auto">
          <a:xfrm flipH="1">
            <a:off x="8362950" y="3924300"/>
            <a:ext cx="12700" cy="317500"/>
          </a:xfrm>
          <a:prstGeom prst="line">
            <a:avLst/>
          </a:prstGeom>
          <a:noFill/>
          <a:ln w="9525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b"/>
          <a:lstStyle/>
          <a:p>
            <a:endParaRPr lang="de-CH"/>
          </a:p>
        </p:txBody>
      </p:sp>
      <p:graphicFrame>
        <p:nvGraphicFramePr>
          <p:cNvPr id="872482" name="Object 34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5972175" y="1636713"/>
          <a:ext cx="2392363" cy="2446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0" name="VISIO" r:id="rId6" imgW="1328400" imgH="1328400" progId="Visio.Drawing.6">
                  <p:embed/>
                </p:oleObj>
              </mc:Choice>
              <mc:Fallback>
                <p:oleObj name="VISIO" r:id="rId6" imgW="1328400" imgH="1328400" progId="Visio.Drawing.6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72175" y="1636713"/>
                        <a:ext cx="2392363" cy="2446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4" name="Object 35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414338" y="1703388"/>
          <a:ext cx="2320925" cy="585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1" name="Equation" r:id="rId8" imgW="1511280" imgH="419040" progId="Equation.DSMT4">
                  <p:embed/>
                </p:oleObj>
              </mc:Choice>
              <mc:Fallback>
                <p:oleObj name="Equation" r:id="rId8" imgW="1511280" imgH="419040" progId="Equation.DSMT4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338" y="1703388"/>
                        <a:ext cx="2320925" cy="585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72484" name="Oval 36"/>
          <p:cNvSpPr>
            <a:spLocks noChangeArrowheads="1"/>
          </p:cNvSpPr>
          <p:nvPr/>
        </p:nvSpPr>
        <p:spPr bwMode="auto">
          <a:xfrm>
            <a:off x="6170613" y="2581275"/>
            <a:ext cx="71437" cy="71438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endParaRPr lang="de-CH" altLang="de-DE"/>
          </a:p>
        </p:txBody>
      </p:sp>
      <p:sp>
        <p:nvSpPr>
          <p:cNvPr id="872485" name="Oval 37"/>
          <p:cNvSpPr>
            <a:spLocks noChangeArrowheads="1"/>
          </p:cNvSpPr>
          <p:nvPr/>
        </p:nvSpPr>
        <p:spPr bwMode="auto">
          <a:xfrm>
            <a:off x="6049963" y="2111375"/>
            <a:ext cx="71437" cy="71438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endParaRPr lang="de-CH" altLang="de-DE"/>
          </a:p>
        </p:txBody>
      </p:sp>
      <p:sp>
        <p:nvSpPr>
          <p:cNvPr id="872486" name="Oval 38"/>
          <p:cNvSpPr>
            <a:spLocks noChangeArrowheads="1"/>
          </p:cNvSpPr>
          <p:nvPr/>
        </p:nvSpPr>
        <p:spPr bwMode="auto">
          <a:xfrm>
            <a:off x="5976938" y="1679575"/>
            <a:ext cx="71437" cy="71438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endParaRPr lang="de-CH" altLang="de-DE"/>
          </a:p>
        </p:txBody>
      </p:sp>
      <p:sp>
        <p:nvSpPr>
          <p:cNvPr id="872487" name="Text Box 39"/>
          <p:cNvSpPr txBox="1">
            <a:spLocks noChangeArrowheads="1"/>
          </p:cNvSpPr>
          <p:nvPr/>
        </p:nvSpPr>
        <p:spPr bwMode="auto">
          <a:xfrm>
            <a:off x="5967413" y="1682750"/>
            <a:ext cx="282575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CH" altLang="de-DE" sz="1400" b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872488" name="AutoShape 4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07425" y="6480175"/>
            <a:ext cx="536575" cy="377825"/>
          </a:xfrm>
          <a:prstGeom prst="actionButtonForwardNext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endParaRPr lang="de-CH" altLang="de-DE"/>
          </a:p>
        </p:txBody>
      </p:sp>
      <p:sp>
        <p:nvSpPr>
          <p:cNvPr id="10283" name="Text Box 43"/>
          <p:cNvSpPr txBox="1">
            <a:spLocks noChangeArrowheads="1"/>
          </p:cNvSpPr>
          <p:nvPr/>
        </p:nvSpPr>
        <p:spPr bwMode="auto">
          <a:xfrm>
            <a:off x="954088" y="5399088"/>
            <a:ext cx="2684462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CH" altLang="de-DE" sz="2400">
                <a:solidFill>
                  <a:srgbClr val="FF0000"/>
                </a:solidFill>
              </a:rPr>
              <a:t>This gives a constant-x-circle for x = 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7200"/>
                            </p:stCondLst>
                            <p:childTnLst>
                              <p:par>
                                <p:cTn id="53" presetID="3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872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82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87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2454" grpId="0" animBg="1"/>
      <p:bldP spid="872463" grpId="0" animBg="1"/>
      <p:bldP spid="872464" grpId="0" animBg="1"/>
      <p:bldP spid="872465" grpId="0" animBg="1"/>
      <p:bldP spid="872466" grpId="0" animBg="1"/>
      <p:bldP spid="872467" grpId="0" animBg="1"/>
      <p:bldP spid="872468" grpId="0" animBg="1"/>
      <p:bldP spid="872469" grpId="0" animBg="1"/>
      <p:bldP spid="872472" grpId="0" animBg="1"/>
      <p:bldP spid="872473" grpId="0" animBg="1"/>
      <p:bldP spid="872474" grpId="0" animBg="1"/>
      <p:bldP spid="872476" grpId="0" animBg="1"/>
      <p:bldP spid="872480" grpId="0" animBg="1"/>
      <p:bldP spid="872484" grpId="0" animBg="1"/>
      <p:bldP spid="872485" grpId="0" animBg="1"/>
      <p:bldP spid="872486" grpId="0" animBg="1"/>
      <p:bldP spid="872487" grpId="0"/>
      <p:bldP spid="87248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Rectangle 44"/>
          <p:cNvSpPr>
            <a:spLocks noChangeArrowheads="1"/>
          </p:cNvSpPr>
          <p:nvPr/>
        </p:nvSpPr>
        <p:spPr bwMode="auto">
          <a:xfrm>
            <a:off x="5694363" y="1090613"/>
            <a:ext cx="1017587" cy="325437"/>
          </a:xfrm>
          <a:prstGeom prst="rect">
            <a:avLst/>
          </a:prstGeom>
          <a:solidFill>
            <a:srgbClr val="FCFE9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endParaRPr lang="de-CH" altLang="de-DE"/>
          </a:p>
        </p:txBody>
      </p:sp>
      <p:sp>
        <p:nvSpPr>
          <p:cNvPr id="11271" name="Rectangle 43"/>
          <p:cNvSpPr>
            <a:spLocks noChangeArrowheads="1"/>
          </p:cNvSpPr>
          <p:nvPr/>
        </p:nvSpPr>
        <p:spPr bwMode="auto">
          <a:xfrm>
            <a:off x="3282950" y="1122363"/>
            <a:ext cx="738188" cy="301625"/>
          </a:xfrm>
          <a:prstGeom prst="rect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endParaRPr lang="de-CH" altLang="de-DE"/>
          </a:p>
        </p:txBody>
      </p:sp>
      <p:sp>
        <p:nvSpPr>
          <p:cNvPr id="11272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>
              <a:tabLst>
                <a:tab pos="901700" algn="l"/>
              </a:tabLst>
            </a:pPr>
            <a:r>
              <a:rPr lang="de-DE" altLang="de-DE" smtClean="0"/>
              <a:t>Smith-Chart</a:t>
            </a:r>
          </a:p>
        </p:txBody>
      </p:sp>
      <p:graphicFrame>
        <p:nvGraphicFramePr>
          <p:cNvPr id="11266" name="Object 3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3246438" y="1317625"/>
          <a:ext cx="5610225" cy="554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30" name="VISIO" r:id="rId4" imgW="3417840" imgH="3398040" progId="Visio.Drawing.6">
                  <p:embed/>
                </p:oleObj>
              </mc:Choice>
              <mc:Fallback>
                <p:oleObj name="VISIO" r:id="rId4" imgW="3417840" imgH="3398040" progId="Visio.Drawing.6">
                  <p:embed/>
                  <p:pic>
                    <p:nvPicPr>
                      <p:cNvPr id="0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6438" y="1317625"/>
                        <a:ext cx="5610225" cy="554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7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414338" y="1703388"/>
          <a:ext cx="2322512" cy="585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31" name="Equation" r:id="rId6" imgW="1511280" imgH="419040" progId="Equation.DSMT4">
                  <p:embed/>
                </p:oleObj>
              </mc:Choice>
              <mc:Fallback>
                <p:oleObj name="Equation" r:id="rId6" imgW="1511280" imgH="41904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338" y="1703388"/>
                        <a:ext cx="2322512" cy="585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4501" name="Object 5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5981700" y="1754188"/>
          <a:ext cx="2382838" cy="461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32" name="VISIO" r:id="rId8" imgW="1328400" imgH="2598840" progId="Visio.Drawing.6">
                  <p:embed/>
                </p:oleObj>
              </mc:Choice>
              <mc:Fallback>
                <p:oleObj name="VISIO" r:id="rId8" imgW="1328400" imgH="2598840" progId="Visio.Drawing.6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81700" y="1754188"/>
                        <a:ext cx="2382838" cy="4613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3" name="Text Box 6"/>
          <p:cNvSpPr txBox="1">
            <a:spLocks noChangeArrowheads="1"/>
          </p:cNvSpPr>
          <p:nvPr/>
        </p:nvSpPr>
        <p:spPr bwMode="auto">
          <a:xfrm>
            <a:off x="900113" y="906463"/>
            <a:ext cx="76327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CH" altLang="de-DE" sz="2000">
                <a:solidFill>
                  <a:srgbClr val="000000"/>
                </a:solidFill>
              </a:rPr>
              <a:t>Draw the locus for</a:t>
            </a:r>
            <a:r>
              <a:rPr lang="de-CH" altLang="de-DE"/>
              <a:t> </a:t>
            </a:r>
            <a:r>
              <a:rPr lang="de-CH" altLang="de-DE" sz="2000">
                <a:solidFill>
                  <a:srgbClr val="FF0000"/>
                </a:solidFill>
              </a:rPr>
              <a:t>x = -1</a:t>
            </a:r>
            <a:r>
              <a:rPr lang="de-CH" altLang="de-DE" sz="2000">
                <a:solidFill>
                  <a:srgbClr val="000000"/>
                </a:solidFill>
              </a:rPr>
              <a:t>  (X = -Z</a:t>
            </a:r>
            <a:r>
              <a:rPr lang="de-CH" altLang="de-DE" sz="2000" baseline="-25000">
                <a:solidFill>
                  <a:srgbClr val="000000"/>
                </a:solidFill>
              </a:rPr>
              <a:t>0</a:t>
            </a:r>
            <a:r>
              <a:rPr lang="de-CH" altLang="de-DE" sz="2000">
                <a:solidFill>
                  <a:srgbClr val="000000"/>
                </a:solidFill>
              </a:rPr>
              <a:t>) and</a:t>
            </a:r>
            <a:r>
              <a:rPr lang="de-CH" altLang="de-DE" sz="2000"/>
              <a:t>  </a:t>
            </a:r>
            <a:r>
              <a:rPr lang="de-CH" altLang="de-DE" sz="2000">
                <a:solidFill>
                  <a:srgbClr val="FF0000"/>
                </a:solidFill>
              </a:rPr>
              <a:t>0</a:t>
            </a:r>
            <a:r>
              <a:rPr lang="de-CH" altLang="de-DE" sz="2000">
                <a:solidFill>
                  <a:srgbClr val="FF0000"/>
                </a:solidFill>
                <a:cs typeface="Arial" charset="0"/>
              </a:rPr>
              <a:t>&lt;r&lt;+∞</a:t>
            </a:r>
          </a:p>
        </p:txBody>
      </p:sp>
      <p:sp>
        <p:nvSpPr>
          <p:cNvPr id="11274" name="Text Box 7"/>
          <p:cNvSpPr txBox="1">
            <a:spLocks noChangeArrowheads="1"/>
          </p:cNvSpPr>
          <p:nvPr/>
        </p:nvSpPr>
        <p:spPr bwMode="auto">
          <a:xfrm>
            <a:off x="950913" y="4241800"/>
            <a:ext cx="547687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CH" altLang="de-DE" sz="2400" b="0">
                <a:solidFill>
                  <a:srgbClr val="000000"/>
                </a:solidFill>
              </a:rPr>
              <a:t>r =</a:t>
            </a:r>
          </a:p>
        </p:txBody>
      </p:sp>
      <p:sp>
        <p:nvSpPr>
          <p:cNvPr id="874504" name="Text Box 8"/>
          <p:cNvSpPr txBox="1">
            <a:spLocks noChangeArrowheads="1"/>
          </p:cNvSpPr>
          <p:nvPr/>
        </p:nvSpPr>
        <p:spPr bwMode="auto">
          <a:xfrm>
            <a:off x="1547813" y="4211638"/>
            <a:ext cx="744537" cy="430212"/>
          </a:xfrm>
          <a:prstGeom prst="rect">
            <a:avLst/>
          </a:prstGeom>
          <a:solidFill>
            <a:srgbClr val="FFFF66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anchor="b"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CH" altLang="de-DE" sz="2400" b="0">
                <a:solidFill>
                  <a:srgbClr val="000000"/>
                </a:solidFill>
              </a:rPr>
              <a:t>0</a:t>
            </a:r>
            <a:endParaRPr lang="de-CH" altLang="de-DE" sz="2400" b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1276" name="Text Box 9"/>
          <p:cNvSpPr txBox="1">
            <a:spLocks noChangeArrowheads="1"/>
          </p:cNvSpPr>
          <p:nvPr/>
        </p:nvSpPr>
        <p:spPr bwMode="auto">
          <a:xfrm>
            <a:off x="971550" y="3429000"/>
            <a:ext cx="598488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CH" altLang="de-DE" sz="2400" b="0">
                <a:solidFill>
                  <a:srgbClr val="000000"/>
                </a:solidFill>
              </a:rPr>
              <a:t>x =</a:t>
            </a:r>
          </a:p>
        </p:txBody>
      </p:sp>
      <p:sp>
        <p:nvSpPr>
          <p:cNvPr id="11277" name="Text Box 10"/>
          <p:cNvSpPr txBox="1">
            <a:spLocks noChangeArrowheads="1"/>
          </p:cNvSpPr>
          <p:nvPr/>
        </p:nvSpPr>
        <p:spPr bwMode="auto">
          <a:xfrm>
            <a:off x="1568450" y="3408363"/>
            <a:ext cx="608013" cy="4206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CH" altLang="de-DE" sz="2400" b="0">
                <a:solidFill>
                  <a:srgbClr val="000000"/>
                </a:solidFill>
              </a:rPr>
              <a:t>0.2</a:t>
            </a:r>
            <a:endParaRPr lang="de-CH" altLang="de-DE" sz="2400" b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1278" name="Oval 11"/>
          <p:cNvSpPr>
            <a:spLocks noChangeArrowheads="1"/>
          </p:cNvSpPr>
          <p:nvPr/>
        </p:nvSpPr>
        <p:spPr bwMode="auto">
          <a:xfrm>
            <a:off x="6045200" y="2889250"/>
            <a:ext cx="2330450" cy="2324100"/>
          </a:xfrm>
          <a:prstGeom prst="ellips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endParaRPr lang="de-CH" altLang="de-DE"/>
          </a:p>
        </p:txBody>
      </p:sp>
      <p:sp>
        <p:nvSpPr>
          <p:cNvPr id="11279" name="Oval 12"/>
          <p:cNvSpPr>
            <a:spLocks noChangeArrowheads="1"/>
          </p:cNvSpPr>
          <p:nvPr/>
        </p:nvSpPr>
        <p:spPr bwMode="auto">
          <a:xfrm>
            <a:off x="4464050" y="2117725"/>
            <a:ext cx="3902075" cy="3848100"/>
          </a:xfrm>
          <a:prstGeom prst="ellips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endParaRPr lang="de-CH" altLang="de-DE"/>
          </a:p>
        </p:txBody>
      </p:sp>
      <p:sp>
        <p:nvSpPr>
          <p:cNvPr id="11280" name="Text Box 13"/>
          <p:cNvSpPr txBox="1">
            <a:spLocks noChangeArrowheads="1"/>
          </p:cNvSpPr>
          <p:nvPr/>
        </p:nvSpPr>
        <p:spPr bwMode="auto">
          <a:xfrm>
            <a:off x="4433888" y="4006850"/>
            <a:ext cx="430212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CH" altLang="de-DE" sz="1400" b="0">
                <a:solidFill>
                  <a:srgbClr val="FF0000"/>
                </a:solidFill>
              </a:rPr>
              <a:t>0.2</a:t>
            </a:r>
          </a:p>
        </p:txBody>
      </p:sp>
      <p:sp>
        <p:nvSpPr>
          <p:cNvPr id="11281" name="Oval 14"/>
          <p:cNvSpPr>
            <a:spLocks noChangeArrowheads="1"/>
          </p:cNvSpPr>
          <p:nvPr/>
        </p:nvSpPr>
        <p:spPr bwMode="auto">
          <a:xfrm>
            <a:off x="5248275" y="2495550"/>
            <a:ext cx="3114675" cy="3086100"/>
          </a:xfrm>
          <a:prstGeom prst="ellips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endParaRPr lang="de-CH" altLang="de-DE"/>
          </a:p>
        </p:txBody>
      </p:sp>
      <p:sp>
        <p:nvSpPr>
          <p:cNvPr id="11282" name="Text Box 15"/>
          <p:cNvSpPr txBox="1">
            <a:spLocks noChangeArrowheads="1"/>
          </p:cNvSpPr>
          <p:nvPr/>
        </p:nvSpPr>
        <p:spPr bwMode="auto">
          <a:xfrm>
            <a:off x="5195888" y="4006850"/>
            <a:ext cx="430212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CH" altLang="de-DE" sz="1400" b="0">
                <a:solidFill>
                  <a:srgbClr val="FF0000"/>
                </a:solidFill>
              </a:rPr>
              <a:t>0.5</a:t>
            </a:r>
          </a:p>
        </p:txBody>
      </p:sp>
      <p:sp>
        <p:nvSpPr>
          <p:cNvPr id="11283" name="Text Box 16"/>
          <p:cNvSpPr txBox="1">
            <a:spLocks noChangeArrowheads="1"/>
          </p:cNvSpPr>
          <p:nvPr/>
        </p:nvSpPr>
        <p:spPr bwMode="auto">
          <a:xfrm>
            <a:off x="1570038" y="3408363"/>
            <a:ext cx="677862" cy="4206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CH" altLang="de-DE" sz="2400" b="0">
                <a:solidFill>
                  <a:srgbClr val="000000"/>
                </a:solidFill>
              </a:rPr>
              <a:t>2</a:t>
            </a:r>
            <a:endParaRPr lang="de-CH" altLang="de-DE" sz="2400" b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74513" name="Text Box 17"/>
          <p:cNvSpPr txBox="1">
            <a:spLocks noChangeArrowheads="1"/>
          </p:cNvSpPr>
          <p:nvPr/>
        </p:nvSpPr>
        <p:spPr bwMode="auto">
          <a:xfrm>
            <a:off x="1538288" y="4211638"/>
            <a:ext cx="808037" cy="430212"/>
          </a:xfrm>
          <a:prstGeom prst="rect">
            <a:avLst/>
          </a:prstGeom>
          <a:solidFill>
            <a:srgbClr val="FFFF66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anchor="b"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CH" altLang="de-DE" sz="2400" b="0">
                <a:solidFill>
                  <a:srgbClr val="000000"/>
                </a:solidFill>
              </a:rPr>
              <a:t> 0.2</a:t>
            </a:r>
            <a:endParaRPr lang="de-CH" altLang="de-DE" sz="2400" b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74514" name="Text Box 18"/>
          <p:cNvSpPr txBox="1">
            <a:spLocks noChangeArrowheads="1"/>
          </p:cNvSpPr>
          <p:nvPr/>
        </p:nvSpPr>
        <p:spPr bwMode="auto">
          <a:xfrm>
            <a:off x="1536700" y="4213225"/>
            <a:ext cx="808038" cy="430213"/>
          </a:xfrm>
          <a:prstGeom prst="rect">
            <a:avLst/>
          </a:prstGeom>
          <a:solidFill>
            <a:srgbClr val="FFFF66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anchor="b"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CH" altLang="de-DE" sz="2400" b="0">
                <a:solidFill>
                  <a:srgbClr val="000000"/>
                </a:solidFill>
              </a:rPr>
              <a:t>0.5</a:t>
            </a:r>
            <a:endParaRPr lang="de-CH" altLang="de-DE" sz="2400" b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74515" name="Text Box 19"/>
          <p:cNvSpPr txBox="1">
            <a:spLocks noChangeArrowheads="1"/>
          </p:cNvSpPr>
          <p:nvPr/>
        </p:nvSpPr>
        <p:spPr bwMode="auto">
          <a:xfrm>
            <a:off x="1550988" y="4210050"/>
            <a:ext cx="808037" cy="430213"/>
          </a:xfrm>
          <a:prstGeom prst="rect">
            <a:avLst/>
          </a:prstGeom>
          <a:solidFill>
            <a:srgbClr val="FFFF66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anchor="b"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CH" altLang="de-DE" sz="2400" b="0">
                <a:solidFill>
                  <a:srgbClr val="000000"/>
                </a:solidFill>
              </a:rPr>
              <a:t>1</a:t>
            </a:r>
            <a:endParaRPr lang="de-CH" altLang="de-DE" sz="2400" b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74516" name="Text Box 20"/>
          <p:cNvSpPr txBox="1">
            <a:spLocks noChangeArrowheads="1"/>
          </p:cNvSpPr>
          <p:nvPr/>
        </p:nvSpPr>
        <p:spPr bwMode="auto">
          <a:xfrm>
            <a:off x="1550988" y="4211638"/>
            <a:ext cx="808037" cy="430212"/>
          </a:xfrm>
          <a:prstGeom prst="rect">
            <a:avLst/>
          </a:prstGeom>
          <a:solidFill>
            <a:srgbClr val="FFFF66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anchor="b"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CH" altLang="de-DE" sz="2400" b="0">
                <a:solidFill>
                  <a:srgbClr val="000000"/>
                </a:solidFill>
              </a:rPr>
              <a:t>2</a:t>
            </a:r>
            <a:endParaRPr lang="de-CH" altLang="de-DE" sz="2400" b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74517" name="Text Box 21"/>
          <p:cNvSpPr txBox="1">
            <a:spLocks noChangeArrowheads="1"/>
          </p:cNvSpPr>
          <p:nvPr/>
        </p:nvSpPr>
        <p:spPr bwMode="auto">
          <a:xfrm>
            <a:off x="1541463" y="4210050"/>
            <a:ext cx="808037" cy="430213"/>
          </a:xfrm>
          <a:prstGeom prst="rect">
            <a:avLst/>
          </a:prstGeom>
          <a:solidFill>
            <a:srgbClr val="FFFF66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anchor="b"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CH" altLang="de-DE" sz="2400" b="0">
                <a:solidFill>
                  <a:srgbClr val="000000"/>
                </a:solidFill>
              </a:rPr>
              <a:t>4</a:t>
            </a:r>
            <a:endParaRPr lang="de-CH" altLang="de-DE" sz="2400" b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74518" name="Text Box 22"/>
          <p:cNvSpPr txBox="1">
            <a:spLocks noChangeArrowheads="1"/>
          </p:cNvSpPr>
          <p:nvPr/>
        </p:nvSpPr>
        <p:spPr bwMode="auto">
          <a:xfrm>
            <a:off x="1538288" y="4210050"/>
            <a:ext cx="808037" cy="430213"/>
          </a:xfrm>
          <a:prstGeom prst="rect">
            <a:avLst/>
          </a:prstGeom>
          <a:solidFill>
            <a:srgbClr val="FFFF66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anchor="b"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CH" altLang="de-DE" sz="2400" b="0">
                <a:solidFill>
                  <a:srgbClr val="000000"/>
                </a:solidFill>
              </a:rPr>
              <a:t>10</a:t>
            </a:r>
            <a:endParaRPr lang="de-CH" altLang="de-DE" sz="2400" b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74519" name="Text Box 23"/>
          <p:cNvSpPr txBox="1">
            <a:spLocks noChangeArrowheads="1"/>
          </p:cNvSpPr>
          <p:nvPr/>
        </p:nvSpPr>
        <p:spPr bwMode="auto">
          <a:xfrm>
            <a:off x="1541463" y="4210050"/>
            <a:ext cx="808037" cy="430213"/>
          </a:xfrm>
          <a:prstGeom prst="rect">
            <a:avLst/>
          </a:prstGeom>
          <a:solidFill>
            <a:srgbClr val="FFFF66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anchor="b"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CH" altLang="de-DE" sz="2400" b="0">
                <a:solidFill>
                  <a:srgbClr val="000000"/>
                </a:solidFill>
              </a:rPr>
              <a:t>+</a:t>
            </a:r>
            <a:r>
              <a:rPr lang="de-CH" altLang="de-DE" sz="2400" b="0">
                <a:solidFill>
                  <a:srgbClr val="000000"/>
                </a:solidFill>
                <a:cs typeface="Arial" charset="0"/>
              </a:rPr>
              <a:t>∞</a:t>
            </a:r>
          </a:p>
        </p:txBody>
      </p:sp>
      <p:sp>
        <p:nvSpPr>
          <p:cNvPr id="11291" name="Text Box 24"/>
          <p:cNvSpPr txBox="1">
            <a:spLocks noChangeArrowheads="1"/>
          </p:cNvSpPr>
          <p:nvPr/>
        </p:nvSpPr>
        <p:spPr bwMode="auto">
          <a:xfrm>
            <a:off x="1557338" y="3386138"/>
            <a:ext cx="677862" cy="430212"/>
          </a:xfrm>
          <a:prstGeom prst="rect">
            <a:avLst/>
          </a:prstGeom>
          <a:solidFill>
            <a:srgbClr val="00FF00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anchor="b"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CH" altLang="de-DE" sz="2400" b="0">
                <a:solidFill>
                  <a:srgbClr val="000000"/>
                </a:solidFill>
              </a:rPr>
              <a:t>-1</a:t>
            </a:r>
            <a:endParaRPr lang="de-CH" altLang="de-DE" sz="2400" b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1292" name="Oval 25"/>
          <p:cNvSpPr>
            <a:spLocks noChangeArrowheads="1"/>
          </p:cNvSpPr>
          <p:nvPr/>
        </p:nvSpPr>
        <p:spPr bwMode="auto">
          <a:xfrm>
            <a:off x="6821488" y="3270250"/>
            <a:ext cx="1554162" cy="1552575"/>
          </a:xfrm>
          <a:prstGeom prst="ellips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endParaRPr lang="de-CH" altLang="de-DE"/>
          </a:p>
        </p:txBody>
      </p:sp>
      <p:sp>
        <p:nvSpPr>
          <p:cNvPr id="874522" name="Oval 26"/>
          <p:cNvSpPr>
            <a:spLocks noChangeArrowheads="1"/>
          </p:cNvSpPr>
          <p:nvPr/>
        </p:nvSpPr>
        <p:spPr bwMode="auto">
          <a:xfrm>
            <a:off x="7453313" y="4194175"/>
            <a:ext cx="71437" cy="71438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endParaRPr lang="de-CH" altLang="de-DE"/>
          </a:p>
        </p:txBody>
      </p:sp>
      <p:sp>
        <p:nvSpPr>
          <p:cNvPr id="874523" name="Oval 27"/>
          <p:cNvSpPr>
            <a:spLocks noChangeArrowheads="1"/>
          </p:cNvSpPr>
          <p:nvPr/>
        </p:nvSpPr>
        <p:spPr bwMode="auto">
          <a:xfrm>
            <a:off x="6475413" y="4937125"/>
            <a:ext cx="71437" cy="71438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endParaRPr lang="de-CH" altLang="de-DE"/>
          </a:p>
        </p:txBody>
      </p:sp>
      <p:sp>
        <p:nvSpPr>
          <p:cNvPr id="874524" name="Oval 28"/>
          <p:cNvSpPr>
            <a:spLocks noChangeArrowheads="1"/>
          </p:cNvSpPr>
          <p:nvPr/>
        </p:nvSpPr>
        <p:spPr bwMode="auto">
          <a:xfrm>
            <a:off x="7935913" y="4048125"/>
            <a:ext cx="71437" cy="71438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endParaRPr lang="de-CH" altLang="de-DE"/>
          </a:p>
        </p:txBody>
      </p:sp>
      <p:sp>
        <p:nvSpPr>
          <p:cNvPr id="11296" name="Text Box 29"/>
          <p:cNvSpPr txBox="1">
            <a:spLocks noChangeArrowheads="1"/>
          </p:cNvSpPr>
          <p:nvPr/>
        </p:nvSpPr>
        <p:spPr bwMode="auto">
          <a:xfrm>
            <a:off x="5986463" y="4006850"/>
            <a:ext cx="282575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CH" altLang="de-DE" sz="1400" b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874526" name="Oval 30"/>
          <p:cNvSpPr>
            <a:spLocks noChangeArrowheads="1"/>
          </p:cNvSpPr>
          <p:nvPr/>
        </p:nvSpPr>
        <p:spPr bwMode="auto">
          <a:xfrm>
            <a:off x="6942138" y="4476750"/>
            <a:ext cx="71437" cy="71438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endParaRPr lang="de-CH" altLang="de-DE"/>
          </a:p>
        </p:txBody>
      </p:sp>
      <p:sp>
        <p:nvSpPr>
          <p:cNvPr id="11298" name="Oval 31"/>
          <p:cNvSpPr>
            <a:spLocks noChangeArrowheads="1"/>
          </p:cNvSpPr>
          <p:nvPr/>
        </p:nvSpPr>
        <p:spPr bwMode="auto">
          <a:xfrm>
            <a:off x="7451725" y="3586163"/>
            <a:ext cx="923925" cy="925512"/>
          </a:xfrm>
          <a:prstGeom prst="ellips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endParaRPr lang="de-CH" altLang="de-DE"/>
          </a:p>
        </p:txBody>
      </p:sp>
      <p:sp>
        <p:nvSpPr>
          <p:cNvPr id="11299" name="Text Box 32"/>
          <p:cNvSpPr txBox="1">
            <a:spLocks noChangeArrowheads="1"/>
          </p:cNvSpPr>
          <p:nvPr/>
        </p:nvSpPr>
        <p:spPr bwMode="auto">
          <a:xfrm>
            <a:off x="6805613" y="3997325"/>
            <a:ext cx="282575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CH" altLang="de-DE" sz="1400" b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1300" name="Text Box 33"/>
          <p:cNvSpPr txBox="1">
            <a:spLocks noChangeArrowheads="1"/>
          </p:cNvSpPr>
          <p:nvPr/>
        </p:nvSpPr>
        <p:spPr bwMode="auto">
          <a:xfrm>
            <a:off x="7424738" y="3997325"/>
            <a:ext cx="282575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CH" altLang="de-DE" sz="1400" b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874530" name="Oval 34"/>
          <p:cNvSpPr>
            <a:spLocks noChangeArrowheads="1"/>
          </p:cNvSpPr>
          <p:nvPr/>
        </p:nvSpPr>
        <p:spPr bwMode="auto">
          <a:xfrm>
            <a:off x="8335963" y="4016375"/>
            <a:ext cx="71437" cy="71438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endParaRPr lang="de-CH" altLang="de-DE"/>
          </a:p>
        </p:txBody>
      </p:sp>
      <p:sp>
        <p:nvSpPr>
          <p:cNvPr id="11302" name="Line 35"/>
          <p:cNvSpPr>
            <a:spLocks noChangeShapeType="1"/>
          </p:cNvSpPr>
          <p:nvPr/>
        </p:nvSpPr>
        <p:spPr bwMode="auto">
          <a:xfrm flipH="1">
            <a:off x="8362950" y="3924300"/>
            <a:ext cx="12700" cy="317500"/>
          </a:xfrm>
          <a:prstGeom prst="line">
            <a:avLst/>
          </a:prstGeom>
          <a:noFill/>
          <a:ln w="9525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b"/>
          <a:lstStyle/>
          <a:p>
            <a:endParaRPr lang="de-CH"/>
          </a:p>
        </p:txBody>
      </p:sp>
      <p:sp>
        <p:nvSpPr>
          <p:cNvPr id="874532" name="Oval 36"/>
          <p:cNvSpPr>
            <a:spLocks noChangeArrowheads="1"/>
          </p:cNvSpPr>
          <p:nvPr/>
        </p:nvSpPr>
        <p:spPr bwMode="auto">
          <a:xfrm>
            <a:off x="6183313" y="5432425"/>
            <a:ext cx="71437" cy="71438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endParaRPr lang="de-CH" altLang="de-DE"/>
          </a:p>
        </p:txBody>
      </p:sp>
      <p:sp>
        <p:nvSpPr>
          <p:cNvPr id="874533" name="Oval 37"/>
          <p:cNvSpPr>
            <a:spLocks noChangeArrowheads="1"/>
          </p:cNvSpPr>
          <p:nvPr/>
        </p:nvSpPr>
        <p:spPr bwMode="auto">
          <a:xfrm>
            <a:off x="6024563" y="5908675"/>
            <a:ext cx="71437" cy="71438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endParaRPr lang="de-CH" altLang="de-DE"/>
          </a:p>
        </p:txBody>
      </p:sp>
      <p:sp>
        <p:nvSpPr>
          <p:cNvPr id="874534" name="Oval 38"/>
          <p:cNvSpPr>
            <a:spLocks noChangeArrowheads="1"/>
          </p:cNvSpPr>
          <p:nvPr/>
        </p:nvSpPr>
        <p:spPr bwMode="auto">
          <a:xfrm>
            <a:off x="5983288" y="6334125"/>
            <a:ext cx="71437" cy="71438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endParaRPr lang="de-CH" altLang="de-DE"/>
          </a:p>
        </p:txBody>
      </p:sp>
      <p:sp>
        <p:nvSpPr>
          <p:cNvPr id="874535" name="Text Box 39"/>
          <p:cNvSpPr txBox="1">
            <a:spLocks noChangeArrowheads="1"/>
          </p:cNvSpPr>
          <p:nvPr/>
        </p:nvSpPr>
        <p:spPr bwMode="auto">
          <a:xfrm>
            <a:off x="5986463" y="6140450"/>
            <a:ext cx="341312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CH" altLang="de-DE" sz="1400" b="0">
                <a:solidFill>
                  <a:srgbClr val="FF0000"/>
                </a:solidFill>
              </a:rPr>
              <a:t>-1</a:t>
            </a:r>
          </a:p>
        </p:txBody>
      </p:sp>
      <p:graphicFrame>
        <p:nvGraphicFramePr>
          <p:cNvPr id="11269" name="Object 40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5973763" y="1690688"/>
          <a:ext cx="2405062" cy="470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33" name="VISIO" r:id="rId10" imgW="1328400" imgH="2598840" progId="Visio.Drawing.6">
                  <p:embed/>
                </p:oleObj>
              </mc:Choice>
              <mc:Fallback>
                <p:oleObj name="VISIO" r:id="rId10" imgW="1328400" imgH="2598840" progId="Visio.Drawing.6">
                  <p:embed/>
                  <p:pic>
                    <p:nvPicPr>
                      <p:cNvPr id="0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73763" y="1690688"/>
                        <a:ext cx="2405062" cy="4705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307" name="Text Box 41"/>
          <p:cNvSpPr txBox="1">
            <a:spLocks noChangeArrowheads="1"/>
          </p:cNvSpPr>
          <p:nvPr/>
        </p:nvSpPr>
        <p:spPr bwMode="auto">
          <a:xfrm>
            <a:off x="5976938" y="1682750"/>
            <a:ext cx="282575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CH" altLang="de-DE" sz="1400" b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874538" name="AutoShape 4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07425" y="6480175"/>
            <a:ext cx="536575" cy="377825"/>
          </a:xfrm>
          <a:prstGeom prst="actionButtonForwardNext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endParaRPr lang="de-CH" altLang="de-DE"/>
          </a:p>
        </p:txBody>
      </p:sp>
      <p:sp>
        <p:nvSpPr>
          <p:cNvPr id="11309" name="Text Box 45"/>
          <p:cNvSpPr txBox="1">
            <a:spLocks noChangeArrowheads="1"/>
          </p:cNvSpPr>
          <p:nvPr/>
        </p:nvSpPr>
        <p:spPr bwMode="auto">
          <a:xfrm>
            <a:off x="954088" y="5399088"/>
            <a:ext cx="2684462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CH" altLang="de-DE" sz="2400">
                <a:solidFill>
                  <a:srgbClr val="FF0000"/>
                </a:solidFill>
              </a:rPr>
              <a:t>This gives a constant-x-circle for x = -1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7200"/>
                            </p:stCondLst>
                            <p:childTnLst>
                              <p:par>
                                <p:cTn id="53" presetID="3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874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82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87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4504" grpId="0" animBg="1"/>
      <p:bldP spid="874513" grpId="0" animBg="1"/>
      <p:bldP spid="874514" grpId="0" animBg="1"/>
      <p:bldP spid="874515" grpId="0" animBg="1"/>
      <p:bldP spid="874516" grpId="0" animBg="1"/>
      <p:bldP spid="874517" grpId="0" animBg="1"/>
      <p:bldP spid="874518" grpId="0" animBg="1"/>
      <p:bldP spid="874519" grpId="0" animBg="1"/>
      <p:bldP spid="874522" grpId="0" animBg="1"/>
      <p:bldP spid="874523" grpId="0" animBg="1"/>
      <p:bldP spid="874524" grpId="0" animBg="1"/>
      <p:bldP spid="874526" grpId="0" animBg="1"/>
      <p:bldP spid="874530" grpId="0" animBg="1"/>
      <p:bldP spid="874532" grpId="0" animBg="1"/>
      <p:bldP spid="874533" grpId="0" animBg="1"/>
      <p:bldP spid="874534" grpId="0" animBg="1"/>
      <p:bldP spid="874535" grpId="0"/>
      <p:bldP spid="87453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5" name="Rectangle 70"/>
          <p:cNvSpPr>
            <a:spLocks noChangeArrowheads="1"/>
          </p:cNvSpPr>
          <p:nvPr/>
        </p:nvSpPr>
        <p:spPr bwMode="auto">
          <a:xfrm>
            <a:off x="6931025" y="852488"/>
            <a:ext cx="976313" cy="352425"/>
          </a:xfrm>
          <a:prstGeom prst="rect">
            <a:avLst/>
          </a:prstGeom>
          <a:solidFill>
            <a:srgbClr val="FCFE9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endParaRPr lang="de-CH" altLang="de-DE"/>
          </a:p>
        </p:txBody>
      </p:sp>
      <p:sp>
        <p:nvSpPr>
          <p:cNvPr id="12306" name="Rectangle 69"/>
          <p:cNvSpPr>
            <a:spLocks noChangeArrowheads="1"/>
          </p:cNvSpPr>
          <p:nvPr/>
        </p:nvSpPr>
        <p:spPr bwMode="auto">
          <a:xfrm>
            <a:off x="3262313" y="862013"/>
            <a:ext cx="3086100" cy="338137"/>
          </a:xfrm>
          <a:prstGeom prst="rect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endParaRPr lang="de-CH" altLang="de-DE"/>
          </a:p>
        </p:txBody>
      </p:sp>
      <p:sp>
        <p:nvSpPr>
          <p:cNvPr id="12307" name="Line 2"/>
          <p:cNvSpPr>
            <a:spLocks noChangeShapeType="1"/>
          </p:cNvSpPr>
          <p:nvPr/>
        </p:nvSpPr>
        <p:spPr bwMode="auto">
          <a:xfrm>
            <a:off x="3676650" y="4051300"/>
            <a:ext cx="469265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b"/>
          <a:lstStyle/>
          <a:p>
            <a:endParaRPr lang="de-CH"/>
          </a:p>
        </p:txBody>
      </p:sp>
      <p:sp>
        <p:nvSpPr>
          <p:cNvPr id="12308" name="Rectangle 3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>
              <a:tabLst>
                <a:tab pos="901700" algn="l"/>
              </a:tabLst>
            </a:pPr>
            <a:r>
              <a:rPr lang="de-DE" altLang="de-DE" smtClean="0"/>
              <a:t>Smith-Chart</a:t>
            </a:r>
          </a:p>
        </p:txBody>
      </p:sp>
      <p:graphicFrame>
        <p:nvGraphicFramePr>
          <p:cNvPr id="876548" name="Object 4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3248025" y="1317625"/>
          <a:ext cx="5610225" cy="554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34" name="VISIO" r:id="rId4" imgW="3417840" imgH="3398040" progId="Visio.Drawing.6">
                  <p:embed/>
                </p:oleObj>
              </mc:Choice>
              <mc:Fallback>
                <p:oleObj name="VISIO" r:id="rId4" imgW="3417840" imgH="3398040" progId="Visio.Drawing.6">
                  <p:embed/>
                  <p:pic>
                    <p:nvPicPr>
                      <p:cNvPr id="0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8025" y="1317625"/>
                        <a:ext cx="5610225" cy="554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1" name="Object 5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903288" y="1703388"/>
          <a:ext cx="1262062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35" name="Equation" r:id="rId6" imgW="850680" imgH="419040" progId="Equation.DSMT4">
                  <p:embed/>
                </p:oleObj>
              </mc:Choice>
              <mc:Fallback>
                <p:oleObj name="Equation" r:id="rId6" imgW="850680" imgH="41904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3288" y="1703388"/>
                        <a:ext cx="1262062" cy="565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2" name="Object 6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5984875" y="4011613"/>
          <a:ext cx="2378075" cy="2405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36" name="VISIO" r:id="rId8" imgW="1328400" imgH="1328400" progId="Visio.Drawing.6">
                  <p:embed/>
                </p:oleObj>
              </mc:Choice>
              <mc:Fallback>
                <p:oleObj name="VISIO" r:id="rId8" imgW="1328400" imgH="1328400" progId="Visio.Drawing.6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84875" y="4011613"/>
                        <a:ext cx="2378075" cy="2405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3" name="Object 7"/>
          <p:cNvGraphicFramePr>
            <a:graphicFrameLocks noChangeAspect="1"/>
          </p:cNvGraphicFramePr>
          <p:nvPr/>
        </p:nvGraphicFramePr>
        <p:xfrm>
          <a:off x="5999163" y="1666875"/>
          <a:ext cx="2395537" cy="2446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37" name="VISIO" r:id="rId10" imgW="1328400" imgH="1328400" progId="Visio.Drawing.6">
                  <p:embed/>
                </p:oleObj>
              </mc:Choice>
              <mc:Fallback>
                <p:oleObj name="VISIO" r:id="rId10" imgW="1328400" imgH="1328400" progId="Visio.Drawing.6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99163" y="1666875"/>
                        <a:ext cx="2395537" cy="2446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4" name="Object 8"/>
          <p:cNvGraphicFramePr>
            <a:graphicFrameLocks noChangeAspect="1"/>
          </p:cNvGraphicFramePr>
          <p:nvPr/>
        </p:nvGraphicFramePr>
        <p:xfrm>
          <a:off x="3265488" y="1317625"/>
          <a:ext cx="5591175" cy="554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38" name="Visio" r:id="rId12" imgW="3417728" imgH="3397865" progId="Visio.Drawing.11">
                  <p:embed/>
                </p:oleObj>
              </mc:Choice>
              <mc:Fallback>
                <p:oleObj name="Visio" r:id="rId12" imgW="3417728" imgH="3397865" progId="Visio.Drawing.11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5488" y="1317625"/>
                        <a:ext cx="5591175" cy="554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6553" name="Object 9"/>
          <p:cNvGraphicFramePr>
            <a:graphicFrameLocks noChangeAspect="1"/>
          </p:cNvGraphicFramePr>
          <p:nvPr/>
        </p:nvGraphicFramePr>
        <p:xfrm>
          <a:off x="3838575" y="2120900"/>
          <a:ext cx="4592638" cy="3856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39" name="VISIO" r:id="rId14" imgW="2530800" imgH="2113920" progId="Visio.Drawing.6">
                  <p:embed/>
                </p:oleObj>
              </mc:Choice>
              <mc:Fallback>
                <p:oleObj name="VISIO" r:id="rId14" imgW="2530800" imgH="2113920" progId="Visio.Drawing.6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38575" y="2120900"/>
                        <a:ext cx="4592638" cy="3856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6554" name="Object 10"/>
          <p:cNvGraphicFramePr>
            <a:graphicFrameLocks noChangeAspect="1"/>
          </p:cNvGraphicFramePr>
          <p:nvPr/>
        </p:nvGraphicFramePr>
        <p:xfrm>
          <a:off x="3827463" y="2125663"/>
          <a:ext cx="4592637" cy="3856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40" name="VISIO" r:id="rId16" imgW="2530800" imgH="2113920" progId="Visio.Drawing.6">
                  <p:embed/>
                </p:oleObj>
              </mc:Choice>
              <mc:Fallback>
                <p:oleObj name="VISIO" r:id="rId16" imgW="2530800" imgH="2113920" progId="Visio.Drawing.6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7463" y="2125663"/>
                        <a:ext cx="4592637" cy="3856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6555" name="Object 11"/>
          <p:cNvGraphicFramePr>
            <a:graphicFrameLocks noChangeAspect="1"/>
          </p:cNvGraphicFramePr>
          <p:nvPr/>
        </p:nvGraphicFramePr>
        <p:xfrm>
          <a:off x="3824288" y="2128838"/>
          <a:ext cx="4592637" cy="3856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41" name="VISIO" r:id="rId18" imgW="2530800" imgH="2113920" progId="Visio.Drawing.6">
                  <p:embed/>
                </p:oleObj>
              </mc:Choice>
              <mc:Fallback>
                <p:oleObj name="VISIO" r:id="rId18" imgW="2530800" imgH="2113920" progId="Visio.Drawing.6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4288" y="2128838"/>
                        <a:ext cx="4592637" cy="3856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6556" name="Object 12"/>
          <p:cNvGraphicFramePr>
            <a:graphicFrameLocks noChangeAspect="1"/>
          </p:cNvGraphicFramePr>
          <p:nvPr/>
        </p:nvGraphicFramePr>
        <p:xfrm>
          <a:off x="3829050" y="2130425"/>
          <a:ext cx="4592638" cy="3856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42" name="VISIO" r:id="rId20" imgW="2530800" imgH="2113920" progId="Visio.Drawing.6">
                  <p:embed/>
                </p:oleObj>
              </mc:Choice>
              <mc:Fallback>
                <p:oleObj name="VISIO" r:id="rId20" imgW="2530800" imgH="2113920" progId="Visio.Drawing.6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9050" y="2130425"/>
                        <a:ext cx="4592638" cy="3856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6557" name="Object 13"/>
          <p:cNvGraphicFramePr>
            <a:graphicFrameLocks noChangeAspect="1"/>
          </p:cNvGraphicFramePr>
          <p:nvPr/>
        </p:nvGraphicFramePr>
        <p:xfrm>
          <a:off x="3830638" y="2133600"/>
          <a:ext cx="4592637" cy="3856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43" name="VISIO" r:id="rId22" imgW="2530800" imgH="2113920" progId="Visio.Drawing.6">
                  <p:embed/>
                </p:oleObj>
              </mc:Choice>
              <mc:Fallback>
                <p:oleObj name="VISIO" r:id="rId22" imgW="2530800" imgH="2113920" progId="Visio.Drawing.6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30638" y="2133600"/>
                        <a:ext cx="4592637" cy="3856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6558" name="Object 14"/>
          <p:cNvGraphicFramePr>
            <a:graphicFrameLocks noChangeAspect="1"/>
          </p:cNvGraphicFramePr>
          <p:nvPr/>
        </p:nvGraphicFramePr>
        <p:xfrm>
          <a:off x="3827463" y="2112963"/>
          <a:ext cx="4592637" cy="3856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44" name="VISIO" r:id="rId24" imgW="2530800" imgH="2113920" progId="Visio.Drawing.6">
                  <p:embed/>
                </p:oleObj>
              </mc:Choice>
              <mc:Fallback>
                <p:oleObj name="VISIO" r:id="rId24" imgW="2530800" imgH="2113920" progId="Visio.Drawing.6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7463" y="2112963"/>
                        <a:ext cx="4592637" cy="3856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6559" name="Object 15"/>
          <p:cNvGraphicFramePr>
            <a:graphicFrameLocks noChangeAspect="1"/>
          </p:cNvGraphicFramePr>
          <p:nvPr/>
        </p:nvGraphicFramePr>
        <p:xfrm>
          <a:off x="3808413" y="2135188"/>
          <a:ext cx="4592637" cy="3856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45" name="VISIO" r:id="rId26" imgW="2530800" imgH="2113920" progId="Visio.Drawing.6">
                  <p:embed/>
                </p:oleObj>
              </mc:Choice>
              <mc:Fallback>
                <p:oleObj name="VISIO" r:id="rId26" imgW="2530800" imgH="2113920" progId="Visio.Drawing.6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8413" y="2135188"/>
                        <a:ext cx="4592637" cy="3856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6560" name="Object 16"/>
          <p:cNvGraphicFramePr>
            <a:graphicFrameLocks noChangeAspect="1"/>
          </p:cNvGraphicFramePr>
          <p:nvPr/>
        </p:nvGraphicFramePr>
        <p:xfrm>
          <a:off x="3822700" y="2125663"/>
          <a:ext cx="4592638" cy="3856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46" name="VISIO" r:id="rId28" imgW="2530800" imgH="2113920" progId="Visio.Drawing.6">
                  <p:embed/>
                </p:oleObj>
              </mc:Choice>
              <mc:Fallback>
                <p:oleObj name="VISIO" r:id="rId28" imgW="2530800" imgH="2113920" progId="Visio.Drawing.6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2700" y="2125663"/>
                        <a:ext cx="4592638" cy="3856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6561" name="Object 17"/>
          <p:cNvGraphicFramePr>
            <a:graphicFrameLocks noChangeAspect="1"/>
          </p:cNvGraphicFramePr>
          <p:nvPr/>
        </p:nvGraphicFramePr>
        <p:xfrm>
          <a:off x="3830638" y="2125663"/>
          <a:ext cx="4592637" cy="3856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47" name="VISIO" r:id="rId30" imgW="2530800" imgH="2113920" progId="Visio.Drawing.6">
                  <p:embed/>
                </p:oleObj>
              </mc:Choice>
              <mc:Fallback>
                <p:oleObj name="VISIO" r:id="rId30" imgW="2530800" imgH="2113920" progId="Visio.Drawing.6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30638" y="2125663"/>
                        <a:ext cx="4592637" cy="3856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09" name="Text Box 18"/>
          <p:cNvSpPr txBox="1">
            <a:spLocks noChangeArrowheads="1"/>
          </p:cNvSpPr>
          <p:nvPr/>
        </p:nvSpPr>
        <p:spPr bwMode="auto">
          <a:xfrm>
            <a:off x="900113" y="661988"/>
            <a:ext cx="8243887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CH" altLang="de-DE" sz="2000">
                <a:solidFill>
                  <a:srgbClr val="000000"/>
                </a:solidFill>
              </a:rPr>
              <a:t>Draw the locus for</a:t>
            </a:r>
            <a:r>
              <a:rPr lang="de-CH" altLang="de-DE"/>
              <a:t> </a:t>
            </a:r>
            <a:r>
              <a:rPr lang="de-CH" altLang="de-DE" sz="2000">
                <a:solidFill>
                  <a:srgbClr val="FF0000"/>
                </a:solidFill>
              </a:rPr>
              <a:t>x = </a:t>
            </a:r>
            <a:r>
              <a:rPr lang="de-CH" altLang="de-DE" sz="2000">
                <a:solidFill>
                  <a:srgbClr val="FF0000"/>
                </a:solidFill>
                <a:sym typeface="Symbol" pitchFamily="18" charset="2"/>
              </a:rPr>
              <a:t>0.2, 0.5, 2, 4, 10</a:t>
            </a:r>
            <a:r>
              <a:rPr lang="de-CH" altLang="de-DE" sz="2000">
                <a:solidFill>
                  <a:srgbClr val="000000"/>
                </a:solidFill>
              </a:rPr>
              <a:t>  and</a:t>
            </a:r>
            <a:r>
              <a:rPr lang="de-CH" altLang="de-DE" sz="2000"/>
              <a:t>  </a:t>
            </a:r>
            <a:r>
              <a:rPr lang="de-CH" altLang="de-DE" sz="2000">
                <a:solidFill>
                  <a:srgbClr val="FF0000"/>
                </a:solidFill>
              </a:rPr>
              <a:t>0</a:t>
            </a:r>
            <a:r>
              <a:rPr lang="de-CH" altLang="de-DE" sz="2000">
                <a:solidFill>
                  <a:srgbClr val="FF0000"/>
                </a:solidFill>
                <a:cs typeface="Arial" charset="0"/>
              </a:rPr>
              <a:t>&lt;r&lt;+∞</a:t>
            </a:r>
          </a:p>
        </p:txBody>
      </p:sp>
      <p:sp>
        <p:nvSpPr>
          <p:cNvPr id="12310" name="Text Box 19"/>
          <p:cNvSpPr txBox="1">
            <a:spLocks noChangeArrowheads="1"/>
          </p:cNvSpPr>
          <p:nvPr/>
        </p:nvSpPr>
        <p:spPr bwMode="auto">
          <a:xfrm>
            <a:off x="950913" y="4241800"/>
            <a:ext cx="547687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CH" altLang="de-DE" sz="2400" b="0">
                <a:solidFill>
                  <a:srgbClr val="000000"/>
                </a:solidFill>
              </a:rPr>
              <a:t>r =</a:t>
            </a:r>
          </a:p>
        </p:txBody>
      </p:sp>
      <p:sp>
        <p:nvSpPr>
          <p:cNvPr id="12311" name="Text Box 20"/>
          <p:cNvSpPr txBox="1">
            <a:spLocks noChangeArrowheads="1"/>
          </p:cNvSpPr>
          <p:nvPr/>
        </p:nvSpPr>
        <p:spPr bwMode="auto">
          <a:xfrm>
            <a:off x="971550" y="3429000"/>
            <a:ext cx="598488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CH" altLang="de-DE" sz="2400" b="0">
                <a:solidFill>
                  <a:srgbClr val="000000"/>
                </a:solidFill>
              </a:rPr>
              <a:t>x =</a:t>
            </a:r>
          </a:p>
        </p:txBody>
      </p:sp>
      <p:sp>
        <p:nvSpPr>
          <p:cNvPr id="12312" name="Oval 21"/>
          <p:cNvSpPr>
            <a:spLocks noChangeArrowheads="1"/>
          </p:cNvSpPr>
          <p:nvPr/>
        </p:nvSpPr>
        <p:spPr bwMode="auto">
          <a:xfrm>
            <a:off x="6045200" y="2889250"/>
            <a:ext cx="2330450" cy="2324100"/>
          </a:xfrm>
          <a:prstGeom prst="ellips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endParaRPr lang="de-CH" altLang="de-DE"/>
          </a:p>
        </p:txBody>
      </p:sp>
      <p:sp>
        <p:nvSpPr>
          <p:cNvPr id="12313" name="Oval 22"/>
          <p:cNvSpPr>
            <a:spLocks noChangeArrowheads="1"/>
          </p:cNvSpPr>
          <p:nvPr/>
        </p:nvSpPr>
        <p:spPr bwMode="auto">
          <a:xfrm>
            <a:off x="4464050" y="2117725"/>
            <a:ext cx="3902075" cy="3848100"/>
          </a:xfrm>
          <a:prstGeom prst="ellips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endParaRPr lang="de-CH" altLang="de-DE"/>
          </a:p>
        </p:txBody>
      </p:sp>
      <p:sp>
        <p:nvSpPr>
          <p:cNvPr id="12314" name="Text Box 23"/>
          <p:cNvSpPr txBox="1">
            <a:spLocks noChangeArrowheads="1"/>
          </p:cNvSpPr>
          <p:nvPr/>
        </p:nvSpPr>
        <p:spPr bwMode="auto">
          <a:xfrm>
            <a:off x="4433888" y="4006850"/>
            <a:ext cx="430212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CH" altLang="de-DE" sz="1400" b="0">
                <a:solidFill>
                  <a:srgbClr val="FF0000"/>
                </a:solidFill>
              </a:rPr>
              <a:t>0.2</a:t>
            </a:r>
          </a:p>
        </p:txBody>
      </p:sp>
      <p:sp>
        <p:nvSpPr>
          <p:cNvPr id="12315" name="Oval 24"/>
          <p:cNvSpPr>
            <a:spLocks noChangeArrowheads="1"/>
          </p:cNvSpPr>
          <p:nvPr/>
        </p:nvSpPr>
        <p:spPr bwMode="auto">
          <a:xfrm>
            <a:off x="5248275" y="2495550"/>
            <a:ext cx="3114675" cy="3086100"/>
          </a:xfrm>
          <a:prstGeom prst="ellips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endParaRPr lang="de-CH" altLang="de-DE"/>
          </a:p>
        </p:txBody>
      </p:sp>
      <p:sp>
        <p:nvSpPr>
          <p:cNvPr id="12316" name="Text Box 25"/>
          <p:cNvSpPr txBox="1">
            <a:spLocks noChangeArrowheads="1"/>
          </p:cNvSpPr>
          <p:nvPr/>
        </p:nvSpPr>
        <p:spPr bwMode="auto">
          <a:xfrm>
            <a:off x="5195888" y="4006850"/>
            <a:ext cx="430212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CH" altLang="de-DE" sz="1400" b="0">
                <a:solidFill>
                  <a:srgbClr val="FF0000"/>
                </a:solidFill>
              </a:rPr>
              <a:t>0.5</a:t>
            </a:r>
          </a:p>
        </p:txBody>
      </p:sp>
      <p:sp>
        <p:nvSpPr>
          <p:cNvPr id="12317" name="Text Box 26"/>
          <p:cNvSpPr txBox="1">
            <a:spLocks noChangeArrowheads="1"/>
          </p:cNvSpPr>
          <p:nvPr/>
        </p:nvSpPr>
        <p:spPr bwMode="auto">
          <a:xfrm>
            <a:off x="1508125" y="4265613"/>
            <a:ext cx="1076325" cy="376237"/>
          </a:xfrm>
          <a:prstGeom prst="rect">
            <a:avLst/>
          </a:prstGeom>
          <a:solidFill>
            <a:srgbClr val="FFFF66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anchor="b"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CH" altLang="de-DE" sz="2000"/>
              <a:t>0</a:t>
            </a:r>
            <a:r>
              <a:rPr lang="de-CH" altLang="de-DE" sz="2000">
                <a:solidFill>
                  <a:srgbClr val="000000"/>
                </a:solidFill>
              </a:rPr>
              <a:t>&lt;r&lt;+∞</a:t>
            </a:r>
          </a:p>
        </p:txBody>
      </p:sp>
      <p:sp>
        <p:nvSpPr>
          <p:cNvPr id="876571" name="Text Box 27"/>
          <p:cNvSpPr txBox="1">
            <a:spLocks noChangeArrowheads="1"/>
          </p:cNvSpPr>
          <p:nvPr/>
        </p:nvSpPr>
        <p:spPr bwMode="auto">
          <a:xfrm>
            <a:off x="1571625" y="3416300"/>
            <a:ext cx="808038" cy="430213"/>
          </a:xfrm>
          <a:prstGeom prst="rect">
            <a:avLst/>
          </a:prstGeom>
          <a:solidFill>
            <a:srgbClr val="00FF00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anchor="b"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CH" altLang="de-DE" sz="2400" b="0">
                <a:solidFill>
                  <a:srgbClr val="000000"/>
                </a:solidFill>
              </a:rPr>
              <a:t>+</a:t>
            </a:r>
            <a:r>
              <a:rPr lang="de-CH" altLang="de-DE" sz="2400" b="0">
                <a:solidFill>
                  <a:srgbClr val="000000"/>
                </a:solidFill>
                <a:cs typeface="Arial" charset="0"/>
              </a:rPr>
              <a:t>0.2</a:t>
            </a:r>
          </a:p>
        </p:txBody>
      </p:sp>
      <p:sp>
        <p:nvSpPr>
          <p:cNvPr id="12319" name="Oval 28"/>
          <p:cNvSpPr>
            <a:spLocks noChangeArrowheads="1"/>
          </p:cNvSpPr>
          <p:nvPr/>
        </p:nvSpPr>
        <p:spPr bwMode="auto">
          <a:xfrm>
            <a:off x="6821488" y="3270250"/>
            <a:ext cx="1554162" cy="1552575"/>
          </a:xfrm>
          <a:prstGeom prst="ellips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endParaRPr lang="de-CH" altLang="de-DE"/>
          </a:p>
        </p:txBody>
      </p:sp>
      <p:sp>
        <p:nvSpPr>
          <p:cNvPr id="12320" name="Text Box 29"/>
          <p:cNvSpPr txBox="1">
            <a:spLocks noChangeArrowheads="1"/>
          </p:cNvSpPr>
          <p:nvPr/>
        </p:nvSpPr>
        <p:spPr bwMode="auto">
          <a:xfrm>
            <a:off x="5986463" y="4006850"/>
            <a:ext cx="282575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CH" altLang="de-DE" sz="1400" b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2321" name="Oval 30"/>
          <p:cNvSpPr>
            <a:spLocks noChangeArrowheads="1"/>
          </p:cNvSpPr>
          <p:nvPr/>
        </p:nvSpPr>
        <p:spPr bwMode="auto">
          <a:xfrm>
            <a:off x="7451725" y="3586163"/>
            <a:ext cx="923925" cy="925512"/>
          </a:xfrm>
          <a:prstGeom prst="ellips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endParaRPr lang="de-CH" altLang="de-DE"/>
          </a:p>
        </p:txBody>
      </p:sp>
      <p:sp>
        <p:nvSpPr>
          <p:cNvPr id="12322" name="Text Box 31"/>
          <p:cNvSpPr txBox="1">
            <a:spLocks noChangeArrowheads="1"/>
          </p:cNvSpPr>
          <p:nvPr/>
        </p:nvSpPr>
        <p:spPr bwMode="auto">
          <a:xfrm>
            <a:off x="6805613" y="3997325"/>
            <a:ext cx="282575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CH" altLang="de-DE" sz="1400" b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2323" name="Text Box 32"/>
          <p:cNvSpPr txBox="1">
            <a:spLocks noChangeArrowheads="1"/>
          </p:cNvSpPr>
          <p:nvPr/>
        </p:nvSpPr>
        <p:spPr bwMode="auto">
          <a:xfrm>
            <a:off x="7424738" y="3997325"/>
            <a:ext cx="282575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CH" altLang="de-DE" sz="1400" b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2324" name="Text Box 33"/>
          <p:cNvSpPr txBox="1">
            <a:spLocks noChangeArrowheads="1"/>
          </p:cNvSpPr>
          <p:nvPr/>
        </p:nvSpPr>
        <p:spPr bwMode="auto">
          <a:xfrm>
            <a:off x="5986463" y="6140450"/>
            <a:ext cx="341312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CH" altLang="de-DE" sz="1400" b="0">
                <a:solidFill>
                  <a:srgbClr val="FF0000"/>
                </a:solidFill>
              </a:rPr>
              <a:t>-1</a:t>
            </a:r>
          </a:p>
        </p:txBody>
      </p:sp>
      <p:sp>
        <p:nvSpPr>
          <p:cNvPr id="876578" name="Text Box 34"/>
          <p:cNvSpPr txBox="1">
            <a:spLocks noChangeArrowheads="1"/>
          </p:cNvSpPr>
          <p:nvPr/>
        </p:nvSpPr>
        <p:spPr bwMode="auto">
          <a:xfrm>
            <a:off x="1571625" y="3424238"/>
            <a:ext cx="808038" cy="430212"/>
          </a:xfrm>
          <a:prstGeom prst="rect">
            <a:avLst/>
          </a:prstGeom>
          <a:solidFill>
            <a:srgbClr val="00FF00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anchor="b"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CH" altLang="de-DE" sz="2400" b="0">
                <a:solidFill>
                  <a:srgbClr val="000000"/>
                </a:solidFill>
              </a:rPr>
              <a:t>+</a:t>
            </a:r>
            <a:r>
              <a:rPr lang="de-CH" altLang="de-DE" sz="2400" b="0">
                <a:solidFill>
                  <a:srgbClr val="000000"/>
                </a:solidFill>
                <a:cs typeface="Arial" charset="0"/>
              </a:rPr>
              <a:t>0.5</a:t>
            </a:r>
          </a:p>
        </p:txBody>
      </p:sp>
      <p:sp>
        <p:nvSpPr>
          <p:cNvPr id="876579" name="Text Box 35"/>
          <p:cNvSpPr txBox="1">
            <a:spLocks noChangeArrowheads="1"/>
          </p:cNvSpPr>
          <p:nvPr/>
        </p:nvSpPr>
        <p:spPr bwMode="auto">
          <a:xfrm>
            <a:off x="1574800" y="3421063"/>
            <a:ext cx="808038" cy="430212"/>
          </a:xfrm>
          <a:prstGeom prst="rect">
            <a:avLst/>
          </a:prstGeom>
          <a:solidFill>
            <a:srgbClr val="00FF00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anchor="b"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CH" altLang="de-DE" sz="2400" b="0">
                <a:solidFill>
                  <a:srgbClr val="000000"/>
                </a:solidFill>
              </a:rPr>
              <a:t>+</a:t>
            </a:r>
            <a:r>
              <a:rPr lang="de-CH" altLang="de-DE" sz="2400" b="0">
                <a:solidFill>
                  <a:srgbClr val="000000"/>
                </a:solidFill>
                <a:cs typeface="Arial" charset="0"/>
              </a:rPr>
              <a:t>2</a:t>
            </a:r>
          </a:p>
        </p:txBody>
      </p:sp>
      <p:sp>
        <p:nvSpPr>
          <p:cNvPr id="876580" name="Text Box 36"/>
          <p:cNvSpPr txBox="1">
            <a:spLocks noChangeArrowheads="1"/>
          </p:cNvSpPr>
          <p:nvPr/>
        </p:nvSpPr>
        <p:spPr bwMode="auto">
          <a:xfrm>
            <a:off x="1574800" y="3424238"/>
            <a:ext cx="808038" cy="430212"/>
          </a:xfrm>
          <a:prstGeom prst="rect">
            <a:avLst/>
          </a:prstGeom>
          <a:solidFill>
            <a:srgbClr val="00FF00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anchor="b"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CH" altLang="de-DE" sz="2400" b="0">
                <a:solidFill>
                  <a:srgbClr val="000000"/>
                </a:solidFill>
              </a:rPr>
              <a:t>+</a:t>
            </a:r>
            <a:r>
              <a:rPr lang="de-CH" altLang="de-DE" sz="2400" b="0">
                <a:solidFill>
                  <a:srgbClr val="000000"/>
                </a:solidFill>
                <a:cs typeface="Arial" charset="0"/>
              </a:rPr>
              <a:t>4</a:t>
            </a:r>
          </a:p>
        </p:txBody>
      </p:sp>
      <p:sp>
        <p:nvSpPr>
          <p:cNvPr id="876581" name="Text Box 37"/>
          <p:cNvSpPr txBox="1">
            <a:spLocks noChangeArrowheads="1"/>
          </p:cNvSpPr>
          <p:nvPr/>
        </p:nvSpPr>
        <p:spPr bwMode="auto">
          <a:xfrm>
            <a:off x="1571625" y="3424238"/>
            <a:ext cx="808038" cy="430212"/>
          </a:xfrm>
          <a:prstGeom prst="rect">
            <a:avLst/>
          </a:prstGeom>
          <a:solidFill>
            <a:srgbClr val="00FF00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anchor="b"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CH" altLang="de-DE" sz="2400" b="0">
                <a:solidFill>
                  <a:srgbClr val="000000"/>
                </a:solidFill>
              </a:rPr>
              <a:t>+</a:t>
            </a:r>
            <a:r>
              <a:rPr lang="de-CH" altLang="de-DE" sz="2400" b="0">
                <a:solidFill>
                  <a:srgbClr val="000000"/>
                </a:solidFill>
                <a:cs typeface="Arial" charset="0"/>
              </a:rPr>
              <a:t>10</a:t>
            </a:r>
          </a:p>
        </p:txBody>
      </p:sp>
      <p:sp>
        <p:nvSpPr>
          <p:cNvPr id="876582" name="Text Box 38"/>
          <p:cNvSpPr txBox="1">
            <a:spLocks noChangeArrowheads="1"/>
          </p:cNvSpPr>
          <p:nvPr/>
        </p:nvSpPr>
        <p:spPr bwMode="auto">
          <a:xfrm>
            <a:off x="1571625" y="3424238"/>
            <a:ext cx="808038" cy="430212"/>
          </a:xfrm>
          <a:prstGeom prst="rect">
            <a:avLst/>
          </a:prstGeom>
          <a:solidFill>
            <a:srgbClr val="00FF00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anchor="b"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CH" altLang="de-DE" sz="2400" b="0">
                <a:solidFill>
                  <a:srgbClr val="000000"/>
                </a:solidFill>
              </a:rPr>
              <a:t>-</a:t>
            </a:r>
            <a:r>
              <a:rPr lang="de-CH" altLang="de-DE" sz="2400" b="0">
                <a:solidFill>
                  <a:srgbClr val="000000"/>
                </a:solidFill>
                <a:cs typeface="Arial" charset="0"/>
              </a:rPr>
              <a:t>0.2</a:t>
            </a:r>
          </a:p>
        </p:txBody>
      </p:sp>
      <p:sp>
        <p:nvSpPr>
          <p:cNvPr id="876583" name="Text Box 39"/>
          <p:cNvSpPr txBox="1">
            <a:spLocks noChangeArrowheads="1"/>
          </p:cNvSpPr>
          <p:nvPr/>
        </p:nvSpPr>
        <p:spPr bwMode="auto">
          <a:xfrm>
            <a:off x="1576388" y="3416300"/>
            <a:ext cx="808037" cy="430213"/>
          </a:xfrm>
          <a:prstGeom prst="rect">
            <a:avLst/>
          </a:prstGeom>
          <a:solidFill>
            <a:srgbClr val="00FF00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anchor="b"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CH" altLang="de-DE" sz="2400" b="0">
                <a:solidFill>
                  <a:srgbClr val="000000"/>
                </a:solidFill>
              </a:rPr>
              <a:t>-0.5</a:t>
            </a:r>
            <a:endParaRPr lang="de-CH" altLang="de-DE" sz="2400" b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2331" name="Text Box 40"/>
          <p:cNvSpPr txBox="1">
            <a:spLocks noChangeArrowheads="1"/>
          </p:cNvSpPr>
          <p:nvPr/>
        </p:nvSpPr>
        <p:spPr bwMode="auto">
          <a:xfrm>
            <a:off x="6011863" y="1733550"/>
            <a:ext cx="282575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CH" altLang="de-DE" sz="1400" b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876585" name="Text Box 41"/>
          <p:cNvSpPr txBox="1">
            <a:spLocks noChangeArrowheads="1"/>
          </p:cNvSpPr>
          <p:nvPr/>
        </p:nvSpPr>
        <p:spPr bwMode="auto">
          <a:xfrm>
            <a:off x="3840163" y="2952750"/>
            <a:ext cx="430212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CH" altLang="de-DE" sz="1400" b="0">
                <a:solidFill>
                  <a:srgbClr val="FF0000"/>
                </a:solidFill>
              </a:rPr>
              <a:t>0.2</a:t>
            </a:r>
          </a:p>
        </p:txBody>
      </p:sp>
      <p:sp>
        <p:nvSpPr>
          <p:cNvPr id="876586" name="Text Box 42"/>
          <p:cNvSpPr txBox="1">
            <a:spLocks noChangeArrowheads="1"/>
          </p:cNvSpPr>
          <p:nvPr/>
        </p:nvSpPr>
        <p:spPr bwMode="auto">
          <a:xfrm>
            <a:off x="4627563" y="2063750"/>
            <a:ext cx="430212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CH" altLang="de-DE" sz="1400" b="0">
                <a:solidFill>
                  <a:srgbClr val="FF0000"/>
                </a:solidFill>
              </a:rPr>
              <a:t>0.5</a:t>
            </a:r>
          </a:p>
        </p:txBody>
      </p:sp>
      <p:sp>
        <p:nvSpPr>
          <p:cNvPr id="876587" name="Text Box 43"/>
          <p:cNvSpPr txBox="1">
            <a:spLocks noChangeArrowheads="1"/>
          </p:cNvSpPr>
          <p:nvPr/>
        </p:nvSpPr>
        <p:spPr bwMode="auto">
          <a:xfrm>
            <a:off x="7307263" y="2178050"/>
            <a:ext cx="282575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CH" altLang="de-DE" sz="1400" b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876588" name="Text Box 44"/>
          <p:cNvSpPr txBox="1">
            <a:spLocks noChangeArrowheads="1"/>
          </p:cNvSpPr>
          <p:nvPr/>
        </p:nvSpPr>
        <p:spPr bwMode="auto">
          <a:xfrm>
            <a:off x="7942263" y="2978150"/>
            <a:ext cx="282575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CH" altLang="de-DE" sz="1400" b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876589" name="Text Box 45"/>
          <p:cNvSpPr txBox="1">
            <a:spLocks noChangeArrowheads="1"/>
          </p:cNvSpPr>
          <p:nvPr/>
        </p:nvSpPr>
        <p:spPr bwMode="auto">
          <a:xfrm>
            <a:off x="3878263" y="4870450"/>
            <a:ext cx="488950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CH" altLang="de-DE" sz="1400" b="0">
                <a:solidFill>
                  <a:srgbClr val="FF0000"/>
                </a:solidFill>
              </a:rPr>
              <a:t>-0.2</a:t>
            </a:r>
          </a:p>
        </p:txBody>
      </p:sp>
      <p:sp>
        <p:nvSpPr>
          <p:cNvPr id="876590" name="Text Box 46"/>
          <p:cNvSpPr txBox="1">
            <a:spLocks noChangeArrowheads="1"/>
          </p:cNvSpPr>
          <p:nvPr/>
        </p:nvSpPr>
        <p:spPr bwMode="auto">
          <a:xfrm>
            <a:off x="4665663" y="5784850"/>
            <a:ext cx="488950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CH" altLang="de-DE" sz="1400" b="0">
                <a:solidFill>
                  <a:srgbClr val="FF0000"/>
                </a:solidFill>
              </a:rPr>
              <a:t>-0.5</a:t>
            </a:r>
          </a:p>
        </p:txBody>
      </p:sp>
      <p:sp>
        <p:nvSpPr>
          <p:cNvPr id="876591" name="Text Box 47"/>
          <p:cNvSpPr txBox="1">
            <a:spLocks noChangeArrowheads="1"/>
          </p:cNvSpPr>
          <p:nvPr/>
        </p:nvSpPr>
        <p:spPr bwMode="auto">
          <a:xfrm>
            <a:off x="7281863" y="5657850"/>
            <a:ext cx="341312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CH" altLang="de-DE" sz="1400" b="0">
                <a:solidFill>
                  <a:srgbClr val="FF0000"/>
                </a:solidFill>
              </a:rPr>
              <a:t>-2</a:t>
            </a:r>
          </a:p>
        </p:txBody>
      </p:sp>
      <p:sp>
        <p:nvSpPr>
          <p:cNvPr id="876592" name="Text Box 48"/>
          <p:cNvSpPr txBox="1">
            <a:spLocks noChangeArrowheads="1"/>
          </p:cNvSpPr>
          <p:nvPr/>
        </p:nvSpPr>
        <p:spPr bwMode="auto">
          <a:xfrm>
            <a:off x="7891463" y="4845050"/>
            <a:ext cx="341312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CH" altLang="de-DE" sz="1400" b="0">
                <a:solidFill>
                  <a:srgbClr val="FF0000"/>
                </a:solidFill>
              </a:rPr>
              <a:t>-4</a:t>
            </a:r>
          </a:p>
        </p:txBody>
      </p:sp>
      <p:sp>
        <p:nvSpPr>
          <p:cNvPr id="876593" name="Text Box 49"/>
          <p:cNvSpPr txBox="1">
            <a:spLocks noChangeArrowheads="1"/>
          </p:cNvSpPr>
          <p:nvPr/>
        </p:nvSpPr>
        <p:spPr bwMode="auto">
          <a:xfrm>
            <a:off x="1574800" y="3413125"/>
            <a:ext cx="808038" cy="430213"/>
          </a:xfrm>
          <a:prstGeom prst="rect">
            <a:avLst/>
          </a:prstGeom>
          <a:solidFill>
            <a:srgbClr val="00FF00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anchor="b"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CH" altLang="de-DE" sz="2400" b="0">
                <a:solidFill>
                  <a:srgbClr val="000000"/>
                </a:solidFill>
              </a:rPr>
              <a:t>-2</a:t>
            </a:r>
            <a:endParaRPr lang="de-CH" altLang="de-DE" sz="2400" b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76594" name="Text Box 50"/>
          <p:cNvSpPr txBox="1">
            <a:spLocks noChangeArrowheads="1"/>
          </p:cNvSpPr>
          <p:nvPr/>
        </p:nvSpPr>
        <p:spPr bwMode="auto">
          <a:xfrm>
            <a:off x="1587500" y="3411538"/>
            <a:ext cx="808038" cy="430212"/>
          </a:xfrm>
          <a:prstGeom prst="rect">
            <a:avLst/>
          </a:prstGeom>
          <a:solidFill>
            <a:srgbClr val="00FF00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anchor="b"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CH" altLang="de-DE" sz="2400" b="0">
                <a:solidFill>
                  <a:srgbClr val="000000"/>
                </a:solidFill>
              </a:rPr>
              <a:t>-4</a:t>
            </a:r>
            <a:endParaRPr lang="de-CH" altLang="de-DE" sz="2400" b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76595" name="Text Box 51"/>
          <p:cNvSpPr txBox="1">
            <a:spLocks noChangeArrowheads="1"/>
          </p:cNvSpPr>
          <p:nvPr/>
        </p:nvSpPr>
        <p:spPr bwMode="auto">
          <a:xfrm>
            <a:off x="1587500" y="3411538"/>
            <a:ext cx="808038" cy="430212"/>
          </a:xfrm>
          <a:prstGeom prst="rect">
            <a:avLst/>
          </a:prstGeom>
          <a:solidFill>
            <a:srgbClr val="00FF00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anchor="b"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CH" altLang="de-DE" sz="2400" b="0">
                <a:solidFill>
                  <a:srgbClr val="000000"/>
                </a:solidFill>
              </a:rPr>
              <a:t>-10</a:t>
            </a:r>
            <a:endParaRPr lang="de-CH" altLang="de-DE" sz="2400" b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76596" name="Line 52"/>
          <p:cNvSpPr>
            <a:spLocks noChangeShapeType="1"/>
          </p:cNvSpPr>
          <p:nvPr/>
        </p:nvSpPr>
        <p:spPr bwMode="auto">
          <a:xfrm>
            <a:off x="3606800" y="5473700"/>
            <a:ext cx="40386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b"/>
          <a:lstStyle/>
          <a:p>
            <a:endParaRPr lang="de-CH"/>
          </a:p>
        </p:txBody>
      </p:sp>
      <p:sp>
        <p:nvSpPr>
          <p:cNvPr id="876597" name="Line 53"/>
          <p:cNvSpPr>
            <a:spLocks noChangeShapeType="1"/>
          </p:cNvSpPr>
          <p:nvPr/>
        </p:nvSpPr>
        <p:spPr bwMode="auto">
          <a:xfrm flipV="1">
            <a:off x="4305300" y="4572000"/>
            <a:ext cx="596900" cy="9017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b"/>
          <a:lstStyle/>
          <a:p>
            <a:endParaRPr lang="de-CH"/>
          </a:p>
        </p:txBody>
      </p:sp>
      <p:sp>
        <p:nvSpPr>
          <p:cNvPr id="876598" name="Line 54"/>
          <p:cNvSpPr>
            <a:spLocks noChangeShapeType="1"/>
          </p:cNvSpPr>
          <p:nvPr/>
        </p:nvSpPr>
        <p:spPr bwMode="auto">
          <a:xfrm flipV="1">
            <a:off x="5429250" y="4800600"/>
            <a:ext cx="415925" cy="663575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b"/>
          <a:lstStyle/>
          <a:p>
            <a:endParaRPr lang="de-CH"/>
          </a:p>
        </p:txBody>
      </p:sp>
      <p:sp>
        <p:nvSpPr>
          <p:cNvPr id="876599" name="Line 55"/>
          <p:cNvSpPr>
            <a:spLocks noChangeShapeType="1"/>
          </p:cNvSpPr>
          <p:nvPr/>
        </p:nvSpPr>
        <p:spPr bwMode="auto">
          <a:xfrm flipV="1">
            <a:off x="6296025" y="4562475"/>
            <a:ext cx="596900" cy="9017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b"/>
          <a:lstStyle/>
          <a:p>
            <a:endParaRPr lang="de-CH"/>
          </a:p>
        </p:txBody>
      </p:sp>
      <p:sp>
        <p:nvSpPr>
          <p:cNvPr id="876600" name="Line 56"/>
          <p:cNvSpPr>
            <a:spLocks noChangeShapeType="1"/>
          </p:cNvSpPr>
          <p:nvPr/>
        </p:nvSpPr>
        <p:spPr bwMode="auto">
          <a:xfrm flipV="1">
            <a:off x="6867525" y="4857750"/>
            <a:ext cx="368300" cy="5969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b"/>
          <a:lstStyle/>
          <a:p>
            <a:endParaRPr lang="de-CH"/>
          </a:p>
        </p:txBody>
      </p:sp>
      <p:sp>
        <p:nvSpPr>
          <p:cNvPr id="876601" name="Line 57"/>
          <p:cNvSpPr>
            <a:spLocks noChangeShapeType="1"/>
          </p:cNvSpPr>
          <p:nvPr/>
        </p:nvSpPr>
        <p:spPr bwMode="auto">
          <a:xfrm flipV="1">
            <a:off x="7315200" y="4743450"/>
            <a:ext cx="473075" cy="720725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b"/>
          <a:lstStyle/>
          <a:p>
            <a:endParaRPr lang="de-CH"/>
          </a:p>
        </p:txBody>
      </p:sp>
      <p:sp>
        <p:nvSpPr>
          <p:cNvPr id="876602" name="Line 58"/>
          <p:cNvSpPr>
            <a:spLocks noChangeShapeType="1"/>
          </p:cNvSpPr>
          <p:nvPr/>
        </p:nvSpPr>
        <p:spPr bwMode="auto">
          <a:xfrm flipV="1">
            <a:off x="7629525" y="4514850"/>
            <a:ext cx="615950" cy="949325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b"/>
          <a:lstStyle/>
          <a:p>
            <a:endParaRPr lang="de-CH"/>
          </a:p>
        </p:txBody>
      </p:sp>
      <p:sp>
        <p:nvSpPr>
          <p:cNvPr id="876603" name="Line 59"/>
          <p:cNvSpPr>
            <a:spLocks noChangeShapeType="1"/>
          </p:cNvSpPr>
          <p:nvPr/>
        </p:nvSpPr>
        <p:spPr bwMode="auto">
          <a:xfrm>
            <a:off x="3587750" y="2682875"/>
            <a:ext cx="40386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b"/>
          <a:lstStyle/>
          <a:p>
            <a:endParaRPr lang="de-CH"/>
          </a:p>
        </p:txBody>
      </p:sp>
      <p:sp>
        <p:nvSpPr>
          <p:cNvPr id="876604" name="Line 60"/>
          <p:cNvSpPr>
            <a:spLocks noChangeShapeType="1"/>
          </p:cNvSpPr>
          <p:nvPr/>
        </p:nvSpPr>
        <p:spPr bwMode="auto">
          <a:xfrm>
            <a:off x="4333875" y="2676525"/>
            <a:ext cx="152400" cy="6858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b"/>
          <a:lstStyle/>
          <a:p>
            <a:endParaRPr lang="de-CH"/>
          </a:p>
        </p:txBody>
      </p:sp>
      <p:sp>
        <p:nvSpPr>
          <p:cNvPr id="876605" name="Line 61"/>
          <p:cNvSpPr>
            <a:spLocks noChangeShapeType="1"/>
          </p:cNvSpPr>
          <p:nvPr/>
        </p:nvSpPr>
        <p:spPr bwMode="auto">
          <a:xfrm>
            <a:off x="5724525" y="2676525"/>
            <a:ext cx="133350" cy="6096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b"/>
          <a:lstStyle/>
          <a:p>
            <a:endParaRPr lang="de-CH"/>
          </a:p>
        </p:txBody>
      </p:sp>
      <p:sp>
        <p:nvSpPr>
          <p:cNvPr id="876606" name="Line 62"/>
          <p:cNvSpPr>
            <a:spLocks noChangeShapeType="1"/>
          </p:cNvSpPr>
          <p:nvPr/>
        </p:nvSpPr>
        <p:spPr bwMode="auto">
          <a:xfrm>
            <a:off x="6515100" y="2676525"/>
            <a:ext cx="161925" cy="600075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b"/>
          <a:lstStyle/>
          <a:p>
            <a:endParaRPr lang="de-CH"/>
          </a:p>
        </p:txBody>
      </p:sp>
      <p:sp>
        <p:nvSpPr>
          <p:cNvPr id="876607" name="Line 63"/>
          <p:cNvSpPr>
            <a:spLocks noChangeShapeType="1"/>
          </p:cNvSpPr>
          <p:nvPr/>
        </p:nvSpPr>
        <p:spPr bwMode="auto">
          <a:xfrm>
            <a:off x="7096125" y="2676525"/>
            <a:ext cx="123825" cy="28575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b"/>
          <a:lstStyle/>
          <a:p>
            <a:endParaRPr lang="de-CH"/>
          </a:p>
        </p:txBody>
      </p:sp>
      <p:sp>
        <p:nvSpPr>
          <p:cNvPr id="876608" name="Line 64"/>
          <p:cNvSpPr>
            <a:spLocks noChangeShapeType="1"/>
          </p:cNvSpPr>
          <p:nvPr/>
        </p:nvSpPr>
        <p:spPr bwMode="auto">
          <a:xfrm>
            <a:off x="7620000" y="2695575"/>
            <a:ext cx="152400" cy="6858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b"/>
          <a:lstStyle/>
          <a:p>
            <a:endParaRPr lang="de-CH"/>
          </a:p>
        </p:txBody>
      </p:sp>
      <p:sp>
        <p:nvSpPr>
          <p:cNvPr id="876609" name="Line 65"/>
          <p:cNvSpPr>
            <a:spLocks noChangeShapeType="1"/>
          </p:cNvSpPr>
          <p:nvPr/>
        </p:nvSpPr>
        <p:spPr bwMode="auto">
          <a:xfrm flipH="1">
            <a:off x="2819400" y="2667000"/>
            <a:ext cx="762000" cy="2524125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b"/>
          <a:lstStyle/>
          <a:p>
            <a:endParaRPr lang="de-CH"/>
          </a:p>
        </p:txBody>
      </p:sp>
      <p:sp>
        <p:nvSpPr>
          <p:cNvPr id="876610" name="AutoShape 6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07425" y="6480175"/>
            <a:ext cx="536575" cy="377825"/>
          </a:xfrm>
          <a:prstGeom prst="actionButtonForwardNext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endParaRPr lang="de-CH" altLang="de-DE"/>
          </a:p>
        </p:txBody>
      </p:sp>
      <p:graphicFrame>
        <p:nvGraphicFramePr>
          <p:cNvPr id="876611" name="Object 67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4643438" y="4005263"/>
          <a:ext cx="3687762" cy="1970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48" name="Visio" r:id="rId32" imgW="3810180" imgH="1942050" progId="Visio.Drawing.11">
                  <p:embed/>
                </p:oleObj>
              </mc:Choice>
              <mc:Fallback>
                <p:oleObj name="Visio" r:id="rId32" imgW="3810180" imgH="1942050" progId="Visio.Drawing.11">
                  <p:embed/>
                  <p:pic>
                    <p:nvPicPr>
                      <p:cNvPr id="0" name="Object 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3438" y="4005263"/>
                        <a:ext cx="3687762" cy="1970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76612" name="Text Box 68"/>
          <p:cNvSpPr txBox="1">
            <a:spLocks noChangeArrowheads="1"/>
          </p:cNvSpPr>
          <p:nvPr/>
        </p:nvSpPr>
        <p:spPr bwMode="auto">
          <a:xfrm>
            <a:off x="717550" y="5167313"/>
            <a:ext cx="3494088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CH" altLang="de-DE" sz="2400" b="0">
                <a:solidFill>
                  <a:srgbClr val="0000FF"/>
                </a:solidFill>
              </a:rPr>
              <a:t>Locus for constant</a:t>
            </a:r>
          </a:p>
          <a:p>
            <a:pPr eaLnBrk="1" hangingPunct="1"/>
            <a:r>
              <a:rPr lang="de-CH" altLang="de-DE" sz="2400" b="0">
                <a:solidFill>
                  <a:srgbClr val="0000FF"/>
                </a:solidFill>
              </a:rPr>
              <a:t>imaginary part of impedance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3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76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8" presetID="3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76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8" presetID="3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876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38" presetID="3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876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8" presetID="3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876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55" presetID="3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876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5" presetID="3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876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2050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2150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22500"/>
                            </p:stCondLst>
                            <p:childTnLst>
                              <p:par>
                                <p:cTn id="75" presetID="3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876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5" presetID="3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876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275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285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29500"/>
                            </p:stCondLst>
                            <p:childTnLst>
                              <p:par>
                                <p:cTn id="95" presetID="3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876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99" presetID="3" presetClass="exit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0" dur="2000"/>
                                        <p:tgtEl>
                                          <p:spTgt spid="8765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76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33500"/>
                            </p:stCondLst>
                            <p:childTnLst>
                              <p:par>
                                <p:cTn id="103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1000"/>
                                        <p:tgtEl>
                                          <p:spTgt spid="876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3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1000"/>
                                        <p:tgtEl>
                                          <p:spTgt spid="876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3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1000"/>
                                        <p:tgtEl>
                                          <p:spTgt spid="876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3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1000"/>
                                        <p:tgtEl>
                                          <p:spTgt spid="876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3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1000"/>
                                        <p:tgtEl>
                                          <p:spTgt spid="876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3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1000"/>
                                        <p:tgtEl>
                                          <p:spTgt spid="876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3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1000"/>
                                        <p:tgtEl>
                                          <p:spTgt spid="876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3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6" dur="1000"/>
                                        <p:tgtEl>
                                          <p:spTgt spid="876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3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9" dur="1000"/>
                                        <p:tgtEl>
                                          <p:spTgt spid="876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3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1000"/>
                                        <p:tgtEl>
                                          <p:spTgt spid="876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3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5" dur="1000"/>
                                        <p:tgtEl>
                                          <p:spTgt spid="876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3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8" dur="1000"/>
                                        <p:tgtEl>
                                          <p:spTgt spid="876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3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1" dur="1000"/>
                                        <p:tgtEl>
                                          <p:spTgt spid="876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3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4" dur="1000"/>
                                        <p:tgtEl>
                                          <p:spTgt spid="876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 nodeType="afterGroup">
                            <p:stCondLst>
                              <p:cond delay="35500"/>
                            </p:stCondLst>
                            <p:childTnLst>
                              <p:par>
                                <p:cTn id="1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3" presetClass="entr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0" dur="1000"/>
                                        <p:tgtEl>
                                          <p:spTgt spid="876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6571" grpId="0" animBg="1"/>
      <p:bldP spid="876578" grpId="0" animBg="1"/>
      <p:bldP spid="876579" grpId="0" animBg="1"/>
      <p:bldP spid="876580" grpId="0" animBg="1"/>
      <p:bldP spid="876581" grpId="0" animBg="1"/>
      <p:bldP spid="876582" grpId="0" animBg="1"/>
      <p:bldP spid="876583" grpId="0" animBg="1"/>
      <p:bldP spid="876585" grpId="0"/>
      <p:bldP spid="876586" grpId="0"/>
      <p:bldP spid="876587" grpId="0"/>
      <p:bldP spid="876588" grpId="0"/>
      <p:bldP spid="876589" grpId="0"/>
      <p:bldP spid="876590" grpId="0"/>
      <p:bldP spid="876591" grpId="0"/>
      <p:bldP spid="876592" grpId="0"/>
      <p:bldP spid="876593" grpId="0" animBg="1"/>
      <p:bldP spid="876594" grpId="0" animBg="1"/>
      <p:bldP spid="876595" grpId="0" animBg="1"/>
      <p:bldP spid="876596" grpId="0" animBg="1"/>
      <p:bldP spid="876597" grpId="0" animBg="1"/>
      <p:bldP spid="876598" grpId="0" animBg="1"/>
      <p:bldP spid="876599" grpId="0" animBg="1"/>
      <p:bldP spid="876600" grpId="0" animBg="1"/>
      <p:bldP spid="876601" grpId="0" animBg="1"/>
      <p:bldP spid="876602" grpId="0" animBg="1"/>
      <p:bldP spid="876603" grpId="0" animBg="1"/>
      <p:bldP spid="876604" grpId="0" animBg="1"/>
      <p:bldP spid="876605" grpId="0" animBg="1"/>
      <p:bldP spid="876606" grpId="0" animBg="1"/>
      <p:bldP spid="876607" grpId="0" animBg="1"/>
      <p:bldP spid="876608" grpId="0" animBg="1"/>
      <p:bldP spid="876609" grpId="0" animBg="1"/>
      <p:bldP spid="8766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>
              <a:tabLst>
                <a:tab pos="901700" algn="l"/>
              </a:tabLst>
            </a:pPr>
            <a:r>
              <a:rPr lang="de-DE" altLang="de-DE" smtClean="0"/>
              <a:t>Smith-Chart</a:t>
            </a:r>
          </a:p>
        </p:txBody>
      </p:sp>
      <p:sp>
        <p:nvSpPr>
          <p:cNvPr id="13316" name="Text Box 3"/>
          <p:cNvSpPr txBox="1">
            <a:spLocks noChangeArrowheads="1"/>
          </p:cNvSpPr>
          <p:nvPr/>
        </p:nvSpPr>
        <p:spPr bwMode="auto">
          <a:xfrm>
            <a:off x="900113" y="1125538"/>
            <a:ext cx="76327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CH" altLang="de-DE" sz="2000">
                <a:solidFill>
                  <a:srgbClr val="000000"/>
                </a:solidFill>
              </a:rPr>
              <a:t>Impedance plane</a:t>
            </a:r>
            <a:endParaRPr lang="de-CH" altLang="de-DE" sz="20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3317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07425" y="6480175"/>
            <a:ext cx="536575" cy="377825"/>
          </a:xfrm>
          <a:prstGeom prst="actionButtonForwardNext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endParaRPr lang="de-CH" altLang="de-DE"/>
          </a:p>
        </p:txBody>
      </p:sp>
      <p:graphicFrame>
        <p:nvGraphicFramePr>
          <p:cNvPr id="13314" name="Object 5"/>
          <p:cNvGraphicFramePr>
            <a:graphicFrameLocks noGrp="1" noChangeAspect="1"/>
          </p:cNvGraphicFramePr>
          <p:nvPr>
            <p:ph sz="half" idx="1"/>
          </p:nvPr>
        </p:nvGraphicFramePr>
        <p:xfrm>
          <a:off x="3238500" y="914400"/>
          <a:ext cx="5905500" cy="594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3" name="Visio" r:id="rId4" imgW="5778936" imgH="5814952" progId="Visio.Drawing.11">
                  <p:embed/>
                </p:oleObj>
              </mc:Choice>
              <mc:Fallback>
                <p:oleObj name="Visio" r:id="rId4" imgW="5778936" imgH="5814952" progId="Visio.Drawing.11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0" y="914400"/>
                        <a:ext cx="5905500" cy="594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901700" algn="l"/>
              </a:tabLst>
            </a:pPr>
            <a:r>
              <a:rPr lang="de-DE" altLang="de-DE" smtClean="0"/>
              <a:t>Smith-Chart</a:t>
            </a:r>
          </a:p>
        </p:txBody>
      </p:sp>
      <p:graphicFrame>
        <p:nvGraphicFramePr>
          <p:cNvPr id="14338" name="Object 3"/>
          <p:cNvGraphicFramePr>
            <a:graphicFrameLocks noGrp="1" noChangeAspect="1"/>
          </p:cNvGraphicFramePr>
          <p:nvPr>
            <p:ph sz="half" idx="1"/>
          </p:nvPr>
        </p:nvGraphicFramePr>
        <p:xfrm>
          <a:off x="3243263" y="919163"/>
          <a:ext cx="5895975" cy="5932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1" name="Visio" r:id="rId4" imgW="5778936" imgH="5814952" progId="Visio.Drawing.11">
                  <p:embed/>
                </p:oleObj>
              </mc:Choice>
              <mc:Fallback>
                <p:oleObj name="Visio" r:id="rId4" imgW="5778936" imgH="5814952" progId="Visio.Drawing.11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3263" y="919163"/>
                        <a:ext cx="5895975" cy="59324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39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717550" y="2257425"/>
          <a:ext cx="3019425" cy="1874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2" name="Visio" r:id="rId6" imgW="1498029" imgH="929482" progId="Visio.Drawing.11">
                  <p:embed/>
                </p:oleObj>
              </mc:Choice>
              <mc:Fallback>
                <p:oleObj name="Visio" r:id="rId6" imgW="1498029" imgH="929482" progId="Visio.Drawing.11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7550" y="2257425"/>
                        <a:ext cx="3019425" cy="1874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2" name="Text Box 5"/>
          <p:cNvSpPr txBox="1">
            <a:spLocks noChangeArrowheads="1"/>
          </p:cNvSpPr>
          <p:nvPr/>
        </p:nvSpPr>
        <p:spPr bwMode="auto">
          <a:xfrm>
            <a:off x="817563" y="1030288"/>
            <a:ext cx="7632700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CH" altLang="de-DE" sz="2000">
                <a:solidFill>
                  <a:srgbClr val="000000"/>
                </a:solidFill>
              </a:rPr>
              <a:t>Impedance plane </a:t>
            </a:r>
          </a:p>
          <a:p>
            <a:pPr eaLnBrk="1" hangingPunct="1">
              <a:spcBef>
                <a:spcPct val="50000"/>
              </a:spcBef>
            </a:pPr>
            <a:r>
              <a:rPr lang="de-CH" altLang="de-DE" sz="2000">
                <a:solidFill>
                  <a:srgbClr val="000000"/>
                </a:solidFill>
              </a:rPr>
              <a:t>Serie L or C</a:t>
            </a:r>
            <a:endParaRPr lang="de-CH" altLang="de-DE" sz="2000">
              <a:solidFill>
                <a:srgbClr val="000000"/>
              </a:solidFill>
              <a:cs typeface="Arial" charset="0"/>
            </a:endParaRPr>
          </a:p>
        </p:txBody>
      </p:sp>
      <p:graphicFrame>
        <p:nvGraphicFramePr>
          <p:cNvPr id="14340" name="Object 6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103188" y="4610100"/>
          <a:ext cx="2670175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3" name="Equation" r:id="rId8" imgW="1193760" imgH="457200" progId="Equation.DSMT4">
                  <p:embed/>
                </p:oleObj>
              </mc:Choice>
              <mc:Fallback>
                <p:oleObj name="Equation" r:id="rId8" imgW="1193760" imgH="4572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188" y="4610100"/>
                        <a:ext cx="2670175" cy="930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3" name="Line 7"/>
          <p:cNvSpPr>
            <a:spLocks noChangeShapeType="1"/>
          </p:cNvSpPr>
          <p:nvPr/>
        </p:nvSpPr>
        <p:spPr bwMode="auto">
          <a:xfrm flipV="1">
            <a:off x="1012825" y="5521325"/>
            <a:ext cx="0" cy="63023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b"/>
          <a:lstStyle/>
          <a:p>
            <a:endParaRPr lang="de-CH"/>
          </a:p>
        </p:txBody>
      </p:sp>
      <p:sp>
        <p:nvSpPr>
          <p:cNvPr id="14344" name="AutoShape 8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07425" y="6480175"/>
            <a:ext cx="536575" cy="377825"/>
          </a:xfrm>
          <a:prstGeom prst="actionButtonForwardNext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endParaRPr lang="de-CH" altLang="de-DE"/>
          </a:p>
        </p:txBody>
      </p:sp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592138" y="6183313"/>
            <a:ext cx="76327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CH" altLang="de-DE" sz="2000">
                <a:solidFill>
                  <a:srgbClr val="FF0000"/>
                </a:solidFill>
              </a:rPr>
              <a:t>Real part of impedance = constant</a:t>
            </a:r>
            <a:endParaRPr lang="de-CH" altLang="de-DE" sz="2000">
              <a:solidFill>
                <a:srgbClr val="FF0000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901700" algn="l"/>
              </a:tabLst>
            </a:pPr>
            <a:r>
              <a:rPr lang="de-DE" altLang="de-DE" smtClean="0"/>
              <a:t>Smith-Chart</a:t>
            </a:r>
          </a:p>
        </p:txBody>
      </p:sp>
      <p:graphicFrame>
        <p:nvGraphicFramePr>
          <p:cNvPr id="15362" name="Object 3"/>
          <p:cNvGraphicFramePr>
            <a:graphicFrameLocks noGrp="1" noChangeAspect="1"/>
          </p:cNvGraphicFramePr>
          <p:nvPr>
            <p:ph sz="half" idx="1"/>
          </p:nvPr>
        </p:nvGraphicFramePr>
        <p:xfrm>
          <a:off x="3238500" y="914400"/>
          <a:ext cx="5905500" cy="594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5" name="Visio" r:id="rId4" imgW="5778936" imgH="5814952" progId="Visio.Drawing.11">
                  <p:embed/>
                </p:oleObj>
              </mc:Choice>
              <mc:Fallback>
                <p:oleObj name="Visio" r:id="rId4" imgW="5778936" imgH="5814952" progId="Visio.Drawing.11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0" y="914400"/>
                        <a:ext cx="5905500" cy="5943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3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646113" y="2232025"/>
          <a:ext cx="3040062" cy="188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6" name="Visio" r:id="rId6" imgW="1498029" imgH="929482" progId="Visio.Drawing.11">
                  <p:embed/>
                </p:oleObj>
              </mc:Choice>
              <mc:Fallback>
                <p:oleObj name="Visio" r:id="rId6" imgW="1498029" imgH="929482" progId="Visio.Drawing.11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6113" y="2232025"/>
                        <a:ext cx="3040062" cy="1885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6" name="Text Box 5"/>
          <p:cNvSpPr txBox="1">
            <a:spLocks noChangeArrowheads="1"/>
          </p:cNvSpPr>
          <p:nvPr/>
        </p:nvSpPr>
        <p:spPr bwMode="auto">
          <a:xfrm>
            <a:off x="817563" y="1030288"/>
            <a:ext cx="7632700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CH" altLang="de-DE" sz="2000">
                <a:solidFill>
                  <a:srgbClr val="000000"/>
                </a:solidFill>
              </a:rPr>
              <a:t>Impedance plane</a:t>
            </a:r>
          </a:p>
          <a:p>
            <a:pPr eaLnBrk="1" hangingPunct="1">
              <a:spcBef>
                <a:spcPct val="50000"/>
              </a:spcBef>
            </a:pPr>
            <a:r>
              <a:rPr lang="de-CH" altLang="de-DE" sz="2000">
                <a:solidFill>
                  <a:srgbClr val="000000"/>
                </a:solidFill>
              </a:rPr>
              <a:t>Serie R</a:t>
            </a:r>
            <a:endParaRPr lang="de-CH" altLang="de-DE" sz="2000">
              <a:solidFill>
                <a:srgbClr val="000000"/>
              </a:solidFill>
              <a:cs typeface="Arial" charset="0"/>
            </a:endParaRPr>
          </a:p>
        </p:txBody>
      </p:sp>
      <p:graphicFrame>
        <p:nvGraphicFramePr>
          <p:cNvPr id="15364" name="Object 6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103188" y="4635500"/>
          <a:ext cx="2719387" cy="969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7" name="Equation" r:id="rId8" imgW="1231560" imgH="482400" progId="Equation.DSMT4">
                  <p:embed/>
                </p:oleObj>
              </mc:Choice>
              <mc:Fallback>
                <p:oleObj name="Equation" r:id="rId8" imgW="1231560" imgH="4824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188" y="4635500"/>
                        <a:ext cx="2719387" cy="969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7" name="Line 7"/>
          <p:cNvSpPr>
            <a:spLocks noChangeShapeType="1"/>
          </p:cNvSpPr>
          <p:nvPr/>
        </p:nvSpPr>
        <p:spPr bwMode="auto">
          <a:xfrm flipV="1">
            <a:off x="2563813" y="5530850"/>
            <a:ext cx="0" cy="5254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b"/>
          <a:lstStyle/>
          <a:p>
            <a:endParaRPr lang="de-CH"/>
          </a:p>
        </p:txBody>
      </p:sp>
      <p:sp>
        <p:nvSpPr>
          <p:cNvPr id="15368" name="AutoShape 8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07425" y="6480175"/>
            <a:ext cx="536575" cy="377825"/>
          </a:xfrm>
          <a:prstGeom prst="actionButtonForwardNext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endParaRPr lang="de-CH" altLang="de-DE"/>
          </a:p>
        </p:txBody>
      </p:sp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693738" y="6072188"/>
            <a:ext cx="76327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CH" altLang="de-DE" sz="2000">
                <a:solidFill>
                  <a:srgbClr val="FF0000"/>
                </a:solidFill>
              </a:rPr>
              <a:t>Imaginary part of impedance = constant</a:t>
            </a:r>
            <a:endParaRPr lang="de-CH" altLang="de-DE" sz="2000">
              <a:solidFill>
                <a:srgbClr val="FF0000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901700" algn="l"/>
              </a:tabLst>
            </a:pPr>
            <a:r>
              <a:rPr lang="de-DE" altLang="de-DE" smtClean="0"/>
              <a:t>Smith-Chart</a:t>
            </a:r>
          </a:p>
        </p:txBody>
      </p:sp>
      <p:graphicFrame>
        <p:nvGraphicFramePr>
          <p:cNvPr id="16386" name="Object 3"/>
          <p:cNvGraphicFramePr>
            <a:graphicFrameLocks noGrp="1" noChangeAspect="1"/>
          </p:cNvGraphicFramePr>
          <p:nvPr>
            <p:ph sz="half" idx="1"/>
          </p:nvPr>
        </p:nvGraphicFramePr>
        <p:xfrm>
          <a:off x="176213" y="4689475"/>
          <a:ext cx="1817687" cy="76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3" name="Equation" r:id="rId4" imgW="1041120" imgH="482400" progId="Equation.DSMT4">
                  <p:embed/>
                </p:oleObj>
              </mc:Choice>
              <mc:Fallback>
                <p:oleObj name="Equation" r:id="rId4" imgW="1041120" imgH="4824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213" y="4689475"/>
                        <a:ext cx="1817687" cy="766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7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3001963" y="927100"/>
          <a:ext cx="6142037" cy="5926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4" name="Visio" r:id="rId6" imgW="9636840" imgH="9298080" progId="Visio.Drawing.11">
                  <p:embed/>
                </p:oleObj>
              </mc:Choice>
              <mc:Fallback>
                <p:oleObj name="Visio" r:id="rId6" imgW="9636840" imgH="9298080" progId="Visio.Drawing.11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1963" y="927100"/>
                        <a:ext cx="6142037" cy="5926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9" name="Text Box 5"/>
          <p:cNvSpPr txBox="1">
            <a:spLocks noChangeArrowheads="1"/>
          </p:cNvSpPr>
          <p:nvPr/>
        </p:nvSpPr>
        <p:spPr bwMode="auto">
          <a:xfrm rot="1619711">
            <a:off x="4948238" y="4994275"/>
            <a:ext cx="1282700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CH" altLang="de-DE" sz="1600" b="0">
                <a:solidFill>
                  <a:srgbClr val="0000FF"/>
                </a:solidFill>
              </a:rPr>
              <a:t>|</a:t>
            </a:r>
            <a:r>
              <a:rPr lang="de-CH" altLang="de-DE" sz="1600" b="0">
                <a:solidFill>
                  <a:srgbClr val="0000FF"/>
                </a:solidFill>
                <a:sym typeface="Symbol" pitchFamily="18" charset="2"/>
              </a:rPr>
              <a:t>| = 0.6</a:t>
            </a:r>
            <a:endParaRPr lang="de-CH" altLang="de-DE" sz="1600" b="0">
              <a:solidFill>
                <a:srgbClr val="0000F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16390" name="Text Box 7"/>
          <p:cNvSpPr txBox="1">
            <a:spLocks noChangeArrowheads="1"/>
          </p:cNvSpPr>
          <p:nvPr/>
        </p:nvSpPr>
        <p:spPr bwMode="auto">
          <a:xfrm rot="2238396">
            <a:off x="4970463" y="4333875"/>
            <a:ext cx="1282700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CH" altLang="de-DE" sz="1600" b="0">
                <a:solidFill>
                  <a:srgbClr val="0000FF"/>
                </a:solidFill>
              </a:rPr>
              <a:t>VSWR</a:t>
            </a:r>
            <a:r>
              <a:rPr lang="de-CH" altLang="de-DE" sz="1600" b="0">
                <a:solidFill>
                  <a:srgbClr val="0000FF"/>
                </a:solidFill>
                <a:sym typeface="Symbol" pitchFamily="18" charset="2"/>
              </a:rPr>
              <a:t> = 2</a:t>
            </a:r>
            <a:endParaRPr lang="de-CH" altLang="de-DE" sz="1600" b="0">
              <a:solidFill>
                <a:srgbClr val="0000F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16391" name="AutoShape 8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07425" y="6480175"/>
            <a:ext cx="536575" cy="377825"/>
          </a:xfrm>
          <a:prstGeom prst="actionButtonForwardNext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endParaRPr lang="de-CH" altLang="de-DE"/>
          </a:p>
        </p:txBody>
      </p:sp>
      <p:sp>
        <p:nvSpPr>
          <p:cNvPr id="16392" name="Text Box 9"/>
          <p:cNvSpPr txBox="1">
            <a:spLocks noChangeArrowheads="1"/>
          </p:cNvSpPr>
          <p:nvPr/>
        </p:nvSpPr>
        <p:spPr bwMode="auto">
          <a:xfrm>
            <a:off x="490538" y="923925"/>
            <a:ext cx="7632700" cy="122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CH" altLang="de-DE" sz="2000">
                <a:solidFill>
                  <a:srgbClr val="000000"/>
                </a:solidFill>
              </a:rPr>
              <a:t>Impedance plane</a:t>
            </a:r>
          </a:p>
          <a:p>
            <a:pPr eaLnBrk="1" hangingPunct="1">
              <a:spcBef>
                <a:spcPct val="50000"/>
              </a:spcBef>
            </a:pPr>
            <a:r>
              <a:rPr lang="de-CH" altLang="de-DE" sz="2000">
                <a:solidFill>
                  <a:srgbClr val="0000FF"/>
                </a:solidFill>
              </a:rPr>
              <a:t>Circles of </a:t>
            </a:r>
          </a:p>
          <a:p>
            <a:pPr eaLnBrk="1" hangingPunct="1">
              <a:spcBef>
                <a:spcPct val="50000"/>
              </a:spcBef>
            </a:pPr>
            <a:r>
              <a:rPr lang="de-CH" altLang="de-DE" sz="2000">
                <a:solidFill>
                  <a:srgbClr val="0000FF"/>
                </a:solidFill>
              </a:rPr>
              <a:t>constant |</a:t>
            </a:r>
            <a:r>
              <a:rPr lang="de-CH" altLang="de-DE" sz="2000">
                <a:solidFill>
                  <a:srgbClr val="0000FF"/>
                </a:solidFill>
                <a:sym typeface="Symbol" pitchFamily="18" charset="2"/>
              </a:rPr>
              <a:t>| and VSWR</a:t>
            </a:r>
            <a:endParaRPr lang="de-CH" altLang="de-DE" sz="2000">
              <a:solidFill>
                <a:srgbClr val="0000FF"/>
              </a:solidFill>
              <a:cs typeface="Arial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901700" algn="l"/>
              </a:tabLst>
            </a:pPr>
            <a:r>
              <a:rPr lang="de-DE" altLang="de-DE" smtClean="0"/>
              <a:t>Smith-Chart</a:t>
            </a:r>
          </a:p>
        </p:txBody>
      </p:sp>
      <p:graphicFrame>
        <p:nvGraphicFramePr>
          <p:cNvPr id="17410" name="Object 3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3006725" y="927100"/>
          <a:ext cx="6132513" cy="592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7" name="Visio" r:id="rId4" imgW="5778936" imgH="5585200" progId="Visio.Drawing.11">
                  <p:embed/>
                </p:oleObj>
              </mc:Choice>
              <mc:Fallback>
                <p:oleObj name="Visio" r:id="rId4" imgW="5778936" imgH="5585200" progId="Visio.Drawing.11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6725" y="927100"/>
                        <a:ext cx="6132513" cy="5927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3" name="Text Box 4"/>
          <p:cNvSpPr txBox="1">
            <a:spLocks noChangeArrowheads="1"/>
          </p:cNvSpPr>
          <p:nvPr/>
        </p:nvSpPr>
        <p:spPr bwMode="auto">
          <a:xfrm>
            <a:off x="833438" y="962025"/>
            <a:ext cx="7632700" cy="122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CH" altLang="de-DE" sz="2000">
                <a:solidFill>
                  <a:srgbClr val="000000"/>
                </a:solidFill>
              </a:rPr>
              <a:t>Impedance plane</a:t>
            </a:r>
          </a:p>
          <a:p>
            <a:pPr eaLnBrk="1" hangingPunct="1">
              <a:spcBef>
                <a:spcPct val="50000"/>
              </a:spcBef>
            </a:pPr>
            <a:r>
              <a:rPr lang="de-CH" altLang="de-DE" sz="2000">
                <a:solidFill>
                  <a:srgbClr val="000000"/>
                </a:solidFill>
              </a:rPr>
              <a:t>Serie transmission line</a:t>
            </a:r>
          </a:p>
          <a:p>
            <a:pPr eaLnBrk="1" hangingPunct="1">
              <a:spcBef>
                <a:spcPct val="50000"/>
              </a:spcBef>
            </a:pPr>
            <a:r>
              <a:rPr lang="de-CH" altLang="de-DE" sz="2000">
                <a:solidFill>
                  <a:srgbClr val="000000"/>
                </a:solidFill>
              </a:rPr>
              <a:t>with Z = Z</a:t>
            </a:r>
            <a:r>
              <a:rPr lang="de-CH" altLang="de-DE" sz="2000" baseline="-25000">
                <a:solidFill>
                  <a:srgbClr val="000000"/>
                </a:solidFill>
              </a:rPr>
              <a:t>0</a:t>
            </a:r>
            <a:endParaRPr lang="de-CH" altLang="de-DE" sz="2000" baseline="-25000">
              <a:solidFill>
                <a:srgbClr val="000000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17414" name="Text Box 5"/>
          <p:cNvSpPr txBox="1">
            <a:spLocks noChangeArrowheads="1"/>
          </p:cNvSpPr>
          <p:nvPr/>
        </p:nvSpPr>
        <p:spPr bwMode="auto">
          <a:xfrm rot="2238396">
            <a:off x="4565650" y="4708525"/>
            <a:ext cx="1282700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CH" altLang="de-DE" sz="1600" b="0">
                <a:solidFill>
                  <a:srgbClr val="0000FF"/>
                </a:solidFill>
              </a:rPr>
              <a:t>VSWR</a:t>
            </a:r>
            <a:r>
              <a:rPr lang="de-CH" altLang="de-DE" sz="1600" b="0">
                <a:solidFill>
                  <a:srgbClr val="0000FF"/>
                </a:solidFill>
                <a:sym typeface="Symbol" pitchFamily="18" charset="2"/>
              </a:rPr>
              <a:t> = 4</a:t>
            </a:r>
            <a:endParaRPr lang="de-CH" altLang="de-DE" sz="1600" b="0">
              <a:solidFill>
                <a:srgbClr val="0000FF"/>
              </a:solidFill>
              <a:cs typeface="Arial" charset="0"/>
              <a:sym typeface="Symbol" pitchFamily="18" charset="2"/>
            </a:endParaRPr>
          </a:p>
        </p:txBody>
      </p:sp>
      <p:graphicFrame>
        <p:nvGraphicFramePr>
          <p:cNvPr id="17411" name="Object 6"/>
          <p:cNvGraphicFramePr>
            <a:graphicFrameLocks noGrp="1" noChangeAspect="1"/>
          </p:cNvGraphicFramePr>
          <p:nvPr>
            <p:ph sz="half" idx="1"/>
          </p:nvPr>
        </p:nvGraphicFramePr>
        <p:xfrm>
          <a:off x="781050" y="2611438"/>
          <a:ext cx="2619375" cy="162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8" name="Visio" r:id="rId6" imgW="1498029" imgH="929482" progId="Visio.Drawing.11">
                  <p:embed/>
                </p:oleObj>
              </mc:Choice>
              <mc:Fallback>
                <p:oleObj name="Visio" r:id="rId6" imgW="1498029" imgH="929482" progId="Visio.Drawing.11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1050" y="2611438"/>
                        <a:ext cx="2619375" cy="162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5" name="AutoShape 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07425" y="6480175"/>
            <a:ext cx="536575" cy="377825"/>
          </a:xfrm>
          <a:prstGeom prst="actionButtonForwardNext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endParaRPr lang="de-CH" altLang="de-DE"/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381000" y="5095875"/>
            <a:ext cx="3090863" cy="13589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b"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CH" altLang="de-DE" sz="1800">
                <a:solidFill>
                  <a:srgbClr val="000000"/>
                </a:solidFill>
              </a:rPr>
              <a:t>The center of constant VSWR-circle is the center of Smith-Chart if Smith-Chart is normalized to the line impedance.</a:t>
            </a:r>
            <a:endParaRPr lang="de-CH" altLang="de-DE" sz="1800" baseline="-25000">
              <a:solidFill>
                <a:srgbClr val="000000"/>
              </a:solidFill>
              <a:cs typeface="Arial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901700" algn="l"/>
              </a:tabLst>
            </a:pPr>
            <a:r>
              <a:rPr lang="de-DE" altLang="de-DE" smtClean="0"/>
              <a:t>Smith-Chart</a:t>
            </a:r>
          </a:p>
        </p:txBody>
      </p:sp>
      <p:sp>
        <p:nvSpPr>
          <p:cNvPr id="1843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0" indent="0" eaLnBrk="1" hangingPunct="1">
              <a:tabLst>
                <a:tab pos="1052513" algn="l"/>
                <a:tab pos="2667000" algn="l"/>
                <a:tab pos="3429000" algn="l"/>
              </a:tabLst>
            </a:pPr>
            <a:r>
              <a:rPr lang="de-DE" altLang="de-DE" sz="2400" b="1" smtClean="0"/>
              <a:t>Admittance chart:</a:t>
            </a:r>
          </a:p>
        </p:txBody>
      </p:sp>
      <p:graphicFrame>
        <p:nvGraphicFramePr>
          <p:cNvPr id="18434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749300" y="1819275"/>
          <a:ext cx="2260600" cy="1463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5" name="Equation" r:id="rId4" imgW="1295280" imgH="838080" progId="Equation.DSMT4">
                  <p:embed/>
                </p:oleObj>
              </mc:Choice>
              <mc:Fallback>
                <p:oleObj name="Equation" r:id="rId4" imgW="1295280" imgH="8380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9300" y="1819275"/>
                        <a:ext cx="2260600" cy="1463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40" name="Text Box 5"/>
          <p:cNvSpPr txBox="1">
            <a:spLocks noChangeArrowheads="1"/>
          </p:cNvSpPr>
          <p:nvPr/>
        </p:nvSpPr>
        <p:spPr bwMode="auto">
          <a:xfrm>
            <a:off x="1187450" y="4508500"/>
            <a:ext cx="21510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CH" altLang="de-DE" sz="2000">
                <a:solidFill>
                  <a:srgbClr val="000000"/>
                </a:solidFill>
              </a:rPr>
              <a:t>Normalized Y= y</a:t>
            </a:r>
          </a:p>
        </p:txBody>
      </p:sp>
      <p:graphicFrame>
        <p:nvGraphicFramePr>
          <p:cNvPr id="18435" name="Object 6"/>
          <p:cNvGraphicFramePr>
            <a:graphicFrameLocks noChangeAspect="1"/>
          </p:cNvGraphicFramePr>
          <p:nvPr/>
        </p:nvGraphicFramePr>
        <p:xfrm>
          <a:off x="1165225" y="5013325"/>
          <a:ext cx="2971800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6" name="Equation" r:id="rId6" imgW="1726920" imgH="431640" progId="Equation.DSMT4">
                  <p:embed/>
                </p:oleObj>
              </mc:Choice>
              <mc:Fallback>
                <p:oleObj name="Equation" r:id="rId6" imgW="1726920" imgH="43164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5225" y="5013325"/>
                        <a:ext cx="2971800" cy="742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6" name="Object 7"/>
          <p:cNvGraphicFramePr>
            <a:graphicFrameLocks noChangeAspect="1"/>
          </p:cNvGraphicFramePr>
          <p:nvPr/>
        </p:nvGraphicFramePr>
        <p:xfrm>
          <a:off x="1155700" y="5751513"/>
          <a:ext cx="2314575" cy="830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7" name="Equation" r:id="rId8" imgW="1346040" imgH="482400" progId="Equation.DSMT4">
                  <p:embed/>
                </p:oleObj>
              </mc:Choice>
              <mc:Fallback>
                <p:oleObj name="Equation" r:id="rId8" imgW="1346040" imgH="4824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5700" y="5751513"/>
                        <a:ext cx="2314575" cy="830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41" name="Text Box 8"/>
          <p:cNvSpPr txBox="1">
            <a:spLocks noChangeArrowheads="1"/>
          </p:cNvSpPr>
          <p:nvPr/>
        </p:nvSpPr>
        <p:spPr bwMode="auto">
          <a:xfrm>
            <a:off x="4427538" y="2205038"/>
            <a:ext cx="7762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CH" altLang="de-DE" sz="2000" b="0">
                <a:solidFill>
                  <a:srgbClr val="000000"/>
                </a:solidFill>
              </a:rPr>
              <a:t>Eq. 4</a:t>
            </a:r>
          </a:p>
        </p:txBody>
      </p:sp>
      <p:sp>
        <p:nvSpPr>
          <p:cNvPr id="18442" name="Text Box 9"/>
          <p:cNvSpPr txBox="1">
            <a:spLocks noChangeArrowheads="1"/>
          </p:cNvSpPr>
          <p:nvPr/>
        </p:nvSpPr>
        <p:spPr bwMode="auto">
          <a:xfrm>
            <a:off x="4500563" y="5157788"/>
            <a:ext cx="7762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CH" altLang="de-DE" sz="2000" b="0">
                <a:solidFill>
                  <a:srgbClr val="000000"/>
                </a:solidFill>
              </a:rPr>
              <a:t>Eq. 5</a:t>
            </a:r>
          </a:p>
        </p:txBody>
      </p:sp>
      <p:sp>
        <p:nvSpPr>
          <p:cNvPr id="18443" name="Text Box 10"/>
          <p:cNvSpPr txBox="1">
            <a:spLocks noChangeArrowheads="1"/>
          </p:cNvSpPr>
          <p:nvPr/>
        </p:nvSpPr>
        <p:spPr bwMode="auto">
          <a:xfrm>
            <a:off x="4500563" y="5949950"/>
            <a:ext cx="7762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CH" altLang="de-DE" sz="2000" b="0">
                <a:solidFill>
                  <a:srgbClr val="000000"/>
                </a:solidFill>
              </a:rPr>
              <a:t>Eq. 6</a:t>
            </a:r>
          </a:p>
        </p:txBody>
      </p:sp>
      <p:sp>
        <p:nvSpPr>
          <p:cNvPr id="18444" name="AutoShape 11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07425" y="6480175"/>
            <a:ext cx="536575" cy="377825"/>
          </a:xfrm>
          <a:prstGeom prst="actionButtonForwardNext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endParaRPr lang="de-CH" altLang="de-DE"/>
          </a:p>
        </p:txBody>
      </p:sp>
      <p:graphicFrame>
        <p:nvGraphicFramePr>
          <p:cNvPr id="18437" name="Object 12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3838575" y="2835275"/>
          <a:ext cx="4719638" cy="1566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8" name="Equation" r:id="rId10" imgW="2831760" imgH="939600" progId="Equation.DSMT4">
                  <p:embed/>
                </p:oleObj>
              </mc:Choice>
              <mc:Fallback>
                <p:oleObj name="Equation" r:id="rId10" imgW="2831760" imgH="93960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38575" y="2835275"/>
                        <a:ext cx="4719638" cy="1566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901700" algn="l"/>
              </a:tabLst>
            </a:pPr>
            <a:r>
              <a:rPr lang="de-DE" altLang="de-DE" smtClean="0"/>
              <a:t>Smith-Chart</a:t>
            </a:r>
          </a:p>
        </p:txBody>
      </p:sp>
      <p:graphicFrame>
        <p:nvGraphicFramePr>
          <p:cNvPr id="2050" name="Object 3"/>
          <p:cNvGraphicFramePr>
            <a:graphicFrameLocks noGrp="1" noChangeAspect="1"/>
          </p:cNvGraphicFramePr>
          <p:nvPr>
            <p:ph sz="half" idx="2"/>
          </p:nvPr>
        </p:nvGraphicFramePr>
        <p:xfrm>
          <a:off x="841375" y="1816100"/>
          <a:ext cx="2270125" cy="144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1" name="Equation" r:id="rId4" imgW="1320480" imgH="838080" progId="Equation.DSMT4">
                  <p:embed/>
                </p:oleObj>
              </mc:Choice>
              <mc:Fallback>
                <p:oleObj name="Equation" r:id="rId4" imgW="1320480" imgH="8380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1375" y="1816100"/>
                        <a:ext cx="2270125" cy="1441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4"/>
          <p:cNvGraphicFramePr>
            <a:graphicFrameLocks noChangeAspect="1"/>
          </p:cNvGraphicFramePr>
          <p:nvPr/>
        </p:nvGraphicFramePr>
        <p:xfrm>
          <a:off x="1187450" y="5013325"/>
          <a:ext cx="2927350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2" name="Equation" r:id="rId6" imgW="1701720" imgH="431640" progId="Equation.DSMT4">
                  <p:embed/>
                </p:oleObj>
              </mc:Choice>
              <mc:Fallback>
                <p:oleObj name="Equation" r:id="rId6" imgW="1701720" imgH="43164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5013325"/>
                        <a:ext cx="2927350" cy="742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2" name="Object 5"/>
          <p:cNvGraphicFramePr>
            <a:graphicFrameLocks noChangeAspect="1"/>
          </p:cNvGraphicFramePr>
          <p:nvPr/>
        </p:nvGraphicFramePr>
        <p:xfrm>
          <a:off x="1187450" y="5805488"/>
          <a:ext cx="2249488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3" name="Equation" r:id="rId8" imgW="1307880" imgH="419040" progId="Equation.DSMT4">
                  <p:embed/>
                </p:oleObj>
              </mc:Choice>
              <mc:Fallback>
                <p:oleObj name="Equation" r:id="rId8" imgW="1307880" imgH="41904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5805488"/>
                        <a:ext cx="2249488" cy="72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5" name="Text Box 6"/>
          <p:cNvSpPr txBox="1">
            <a:spLocks noChangeArrowheads="1"/>
          </p:cNvSpPr>
          <p:nvPr/>
        </p:nvSpPr>
        <p:spPr bwMode="auto">
          <a:xfrm>
            <a:off x="4427538" y="2205038"/>
            <a:ext cx="7762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CH" altLang="de-DE" sz="2000" b="0">
                <a:solidFill>
                  <a:srgbClr val="000000"/>
                </a:solidFill>
              </a:rPr>
              <a:t>Eq. 1</a:t>
            </a:r>
          </a:p>
        </p:txBody>
      </p:sp>
      <p:sp>
        <p:nvSpPr>
          <p:cNvPr id="2056" name="Text Box 7"/>
          <p:cNvSpPr txBox="1">
            <a:spLocks noChangeArrowheads="1"/>
          </p:cNvSpPr>
          <p:nvPr/>
        </p:nvSpPr>
        <p:spPr bwMode="auto">
          <a:xfrm>
            <a:off x="4500563" y="5157788"/>
            <a:ext cx="7762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CH" altLang="de-DE" sz="2000" b="0">
                <a:solidFill>
                  <a:srgbClr val="000000"/>
                </a:solidFill>
              </a:rPr>
              <a:t>Eq. 2</a:t>
            </a:r>
          </a:p>
        </p:txBody>
      </p:sp>
      <p:sp>
        <p:nvSpPr>
          <p:cNvPr id="2057" name="Text Box 8"/>
          <p:cNvSpPr txBox="1">
            <a:spLocks noChangeArrowheads="1"/>
          </p:cNvSpPr>
          <p:nvPr/>
        </p:nvSpPr>
        <p:spPr bwMode="auto">
          <a:xfrm>
            <a:off x="4500563" y="5949950"/>
            <a:ext cx="7762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CH" altLang="de-DE" sz="2000" b="0">
                <a:solidFill>
                  <a:srgbClr val="000000"/>
                </a:solidFill>
              </a:rPr>
              <a:t>Eq. 3</a:t>
            </a:r>
          </a:p>
        </p:txBody>
      </p:sp>
      <p:sp>
        <p:nvSpPr>
          <p:cNvPr id="2058" name="AutoShape 9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07425" y="6480175"/>
            <a:ext cx="536575" cy="377825"/>
          </a:xfrm>
          <a:prstGeom prst="actionButtonForwardNext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endParaRPr lang="de-CH" altLang="de-DE"/>
          </a:p>
        </p:txBody>
      </p:sp>
      <p:sp>
        <p:nvSpPr>
          <p:cNvPr id="2059" name="Rectangle 10"/>
          <p:cNvSpPr>
            <a:spLocks noChangeArrowheads="1"/>
          </p:cNvSpPr>
          <p:nvPr/>
        </p:nvSpPr>
        <p:spPr bwMode="auto">
          <a:xfrm>
            <a:off x="141288" y="954088"/>
            <a:ext cx="4313237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1052513" algn="l"/>
                <a:tab pos="2667000" algn="l"/>
                <a:tab pos="3429000" algn="l"/>
              </a:tabLst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tabLst>
                <a:tab pos="1052513" algn="l"/>
                <a:tab pos="2667000" algn="l"/>
                <a:tab pos="3429000" algn="l"/>
              </a:tabLst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1052513" algn="l"/>
                <a:tab pos="2667000" algn="l"/>
                <a:tab pos="3429000" algn="l"/>
              </a:tabLst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1052513" algn="l"/>
                <a:tab pos="2667000" algn="l"/>
                <a:tab pos="3429000" algn="l"/>
              </a:tabLst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1052513" algn="l"/>
                <a:tab pos="2667000" algn="l"/>
                <a:tab pos="3429000" algn="l"/>
              </a:tabLs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1052513" algn="l"/>
                <a:tab pos="2667000" algn="l"/>
                <a:tab pos="3429000" algn="l"/>
              </a:tabLs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1052513" algn="l"/>
                <a:tab pos="2667000" algn="l"/>
                <a:tab pos="3429000" algn="l"/>
              </a:tabLs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1052513" algn="l"/>
                <a:tab pos="2667000" algn="l"/>
                <a:tab pos="3429000" algn="l"/>
              </a:tabLs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1052513" algn="l"/>
                <a:tab pos="2667000" algn="l"/>
                <a:tab pos="3429000" algn="l"/>
              </a:tabLs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de-DE" altLang="de-DE" sz="2400">
                <a:solidFill>
                  <a:srgbClr val="000000"/>
                </a:solidFill>
              </a:rPr>
              <a:t>From theory of lines:</a:t>
            </a:r>
          </a:p>
        </p:txBody>
      </p:sp>
      <p:sp>
        <p:nvSpPr>
          <p:cNvPr id="2060" name="Text Box 11"/>
          <p:cNvSpPr txBox="1">
            <a:spLocks noChangeArrowheads="1"/>
          </p:cNvSpPr>
          <p:nvPr/>
        </p:nvSpPr>
        <p:spPr bwMode="auto">
          <a:xfrm>
            <a:off x="1187450" y="4508500"/>
            <a:ext cx="30765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CH" altLang="de-DE" sz="2000">
                <a:solidFill>
                  <a:srgbClr val="000000"/>
                </a:solidFill>
              </a:rPr>
              <a:t>Normalized Z = z = r + jx</a:t>
            </a:r>
          </a:p>
        </p:txBody>
      </p:sp>
      <p:graphicFrame>
        <p:nvGraphicFramePr>
          <p:cNvPr id="2053" name="Object 12"/>
          <p:cNvGraphicFramePr>
            <a:graphicFrameLocks noGrp="1" noChangeAspect="1"/>
          </p:cNvGraphicFramePr>
          <p:nvPr>
            <p:ph sz="half" idx="1"/>
          </p:nvPr>
        </p:nvGraphicFramePr>
        <p:xfrm>
          <a:off x="4068763" y="3019425"/>
          <a:ext cx="4652962" cy="1174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4" name="Equation" r:id="rId10" imgW="2819160" imgH="711000" progId="Equation.DSMT4">
                  <p:embed/>
                </p:oleObj>
              </mc:Choice>
              <mc:Fallback>
                <p:oleObj name="Equation" r:id="rId10" imgW="2819160" imgH="71100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8763" y="3019425"/>
                        <a:ext cx="4652962" cy="1174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901700" algn="l"/>
              </a:tabLst>
            </a:pPr>
            <a:r>
              <a:rPr lang="de-DE" altLang="de-DE" smtClean="0"/>
              <a:t>Smith-Chart</a:t>
            </a:r>
          </a:p>
        </p:txBody>
      </p:sp>
      <p:graphicFrame>
        <p:nvGraphicFramePr>
          <p:cNvPr id="19458" name="Object 3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355600" y="2967038"/>
          <a:ext cx="2889250" cy="2100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7" name="Equation" r:id="rId4" imgW="2184120" imgH="1587240" progId="Equation.DSMT4">
                  <p:embed/>
                </p:oleObj>
              </mc:Choice>
              <mc:Fallback>
                <p:oleObj name="Equation" r:id="rId4" imgW="2184120" imgH="15872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600" y="2967038"/>
                        <a:ext cx="2889250" cy="2100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59" name="Object 4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3276600" y="2640013"/>
          <a:ext cx="4391025" cy="4217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8" name="VISIO" r:id="rId6" imgW="3537000" imgH="3398040" progId="Visio.Drawing.6">
                  <p:embed/>
                </p:oleObj>
              </mc:Choice>
              <mc:Fallback>
                <p:oleObj name="VISIO" r:id="rId6" imgW="3537000" imgH="3398040" progId="Visio.Drawing.6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2640013"/>
                        <a:ext cx="4391025" cy="4217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0" name="Object 5"/>
          <p:cNvGraphicFramePr>
            <a:graphicFrameLocks noChangeAspect="1"/>
          </p:cNvGraphicFramePr>
          <p:nvPr/>
        </p:nvGraphicFramePr>
        <p:xfrm>
          <a:off x="1044575" y="2276475"/>
          <a:ext cx="5454650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9" name="Equation" r:id="rId8" imgW="3276360" imgH="241200" progId="Equation.DSMT4">
                  <p:embed/>
                </p:oleObj>
              </mc:Choice>
              <mc:Fallback>
                <p:oleObj name="Equation" r:id="rId8" imgW="3276360" imgH="2412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4575" y="2276475"/>
                        <a:ext cx="5454650" cy="401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1" name="Object 6"/>
          <p:cNvGraphicFramePr>
            <a:graphicFrameLocks noChangeAspect="1"/>
          </p:cNvGraphicFramePr>
          <p:nvPr/>
        </p:nvGraphicFramePr>
        <p:xfrm>
          <a:off x="7011988" y="2622550"/>
          <a:ext cx="1816100" cy="862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90" name="Equation" r:id="rId10" imgW="1498320" imgH="711000" progId="Equation.DSMT4">
                  <p:embed/>
                </p:oleObj>
              </mc:Choice>
              <mc:Fallback>
                <p:oleObj name="Equation" r:id="rId10" imgW="1498320" imgH="7110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1988" y="2622550"/>
                        <a:ext cx="1816100" cy="862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3" name="Line 7"/>
          <p:cNvSpPr>
            <a:spLocks noChangeShapeType="1"/>
          </p:cNvSpPr>
          <p:nvPr/>
        </p:nvSpPr>
        <p:spPr bwMode="auto">
          <a:xfrm flipH="1">
            <a:off x="6084888" y="2997200"/>
            <a:ext cx="792162" cy="431800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b"/>
          <a:lstStyle/>
          <a:p>
            <a:endParaRPr lang="de-CH"/>
          </a:p>
        </p:txBody>
      </p:sp>
      <p:sp>
        <p:nvSpPr>
          <p:cNvPr id="19464" name="Rectangle 8"/>
          <p:cNvSpPr>
            <a:spLocks noChangeArrowheads="1"/>
          </p:cNvSpPr>
          <p:nvPr/>
        </p:nvSpPr>
        <p:spPr bwMode="auto">
          <a:xfrm>
            <a:off x="6877050" y="2636838"/>
            <a:ext cx="2087563" cy="936625"/>
          </a:xfrm>
          <a:prstGeom prst="rect">
            <a:avLst/>
          </a:prstGeom>
          <a:noFill/>
          <a:ln w="28575">
            <a:solidFill>
              <a:srgbClr val="A5002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endParaRPr lang="de-CH" altLang="de-DE"/>
          </a:p>
        </p:txBody>
      </p:sp>
      <p:sp>
        <p:nvSpPr>
          <p:cNvPr id="19465" name="AutoShape 9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07425" y="6480175"/>
            <a:ext cx="536575" cy="377825"/>
          </a:xfrm>
          <a:prstGeom prst="actionButtonForwardNext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endParaRPr lang="de-CH" altLang="de-DE"/>
          </a:p>
        </p:txBody>
      </p:sp>
      <p:sp>
        <p:nvSpPr>
          <p:cNvPr id="19466" name="Rectangle 10"/>
          <p:cNvSpPr>
            <a:spLocks noChangeArrowheads="1"/>
          </p:cNvSpPr>
          <p:nvPr/>
        </p:nvSpPr>
        <p:spPr bwMode="auto">
          <a:xfrm>
            <a:off x="201613" y="884238"/>
            <a:ext cx="8769350" cy="106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763" indent="-4763" eaLnBrk="0" hangingPunct="0">
              <a:tabLst>
                <a:tab pos="1052513" algn="l"/>
                <a:tab pos="2667000" algn="l"/>
                <a:tab pos="3429000" algn="l"/>
              </a:tabLst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tabLst>
                <a:tab pos="1052513" algn="l"/>
                <a:tab pos="2667000" algn="l"/>
                <a:tab pos="3429000" algn="l"/>
              </a:tabLst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1052513" algn="l"/>
                <a:tab pos="2667000" algn="l"/>
                <a:tab pos="3429000" algn="l"/>
              </a:tabLst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1052513" algn="l"/>
                <a:tab pos="2667000" algn="l"/>
                <a:tab pos="3429000" algn="l"/>
              </a:tabLst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1052513" algn="l"/>
                <a:tab pos="2667000" algn="l"/>
                <a:tab pos="3429000" algn="l"/>
              </a:tabLs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1052513" algn="l"/>
                <a:tab pos="2667000" algn="l"/>
                <a:tab pos="3429000" algn="l"/>
              </a:tabLs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1052513" algn="l"/>
                <a:tab pos="2667000" algn="l"/>
                <a:tab pos="3429000" algn="l"/>
              </a:tabLs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1052513" algn="l"/>
                <a:tab pos="2667000" algn="l"/>
                <a:tab pos="3429000" algn="l"/>
              </a:tabLs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1052513" algn="l"/>
                <a:tab pos="2667000" algn="l"/>
                <a:tab pos="3429000" algn="l"/>
              </a:tabLs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de-DE" altLang="de-DE" sz="2400" b="0">
                <a:solidFill>
                  <a:srgbClr val="000000"/>
                </a:solidFill>
              </a:rPr>
              <a:t>According to Eq.4, each reflection coefficient must also represent a complex admittance Y, or according to Eq.6 a complex normalized admittance 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901700" algn="l"/>
              </a:tabLst>
            </a:pPr>
            <a:r>
              <a:rPr lang="de-DE" altLang="de-DE" smtClean="0"/>
              <a:t>Smith-Chart</a:t>
            </a:r>
          </a:p>
        </p:txBody>
      </p:sp>
      <p:graphicFrame>
        <p:nvGraphicFramePr>
          <p:cNvPr id="20482" name="Object 3"/>
          <p:cNvGraphicFramePr>
            <a:graphicFrameLocks noGrp="1" noChangeAspect="1"/>
          </p:cNvGraphicFramePr>
          <p:nvPr>
            <p:ph sz="half" idx="2"/>
          </p:nvPr>
        </p:nvGraphicFramePr>
        <p:xfrm>
          <a:off x="3935413" y="1990725"/>
          <a:ext cx="5208587" cy="4867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4" name="Visio" r:id="rId4" imgW="5075912" imgH="4743501" progId="Visio.Drawing.11">
                  <p:embed/>
                </p:oleObj>
              </mc:Choice>
              <mc:Fallback>
                <p:oleObj name="Visio" r:id="rId4" imgW="5075912" imgH="4743501" progId="Visio.Drawing.11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5413" y="1990725"/>
                        <a:ext cx="5208587" cy="4867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4" name="Line 4"/>
          <p:cNvSpPr>
            <a:spLocks noChangeShapeType="1"/>
          </p:cNvSpPr>
          <p:nvPr/>
        </p:nvSpPr>
        <p:spPr bwMode="auto">
          <a:xfrm>
            <a:off x="3784600" y="5892800"/>
            <a:ext cx="37465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b"/>
          <a:lstStyle/>
          <a:p>
            <a:endParaRPr lang="de-CH"/>
          </a:p>
        </p:txBody>
      </p:sp>
      <p:sp>
        <p:nvSpPr>
          <p:cNvPr id="20485" name="Line 5"/>
          <p:cNvSpPr>
            <a:spLocks noChangeShapeType="1"/>
          </p:cNvSpPr>
          <p:nvPr/>
        </p:nvSpPr>
        <p:spPr bwMode="auto">
          <a:xfrm flipV="1">
            <a:off x="4927600" y="5207000"/>
            <a:ext cx="228600" cy="685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b"/>
          <a:lstStyle/>
          <a:p>
            <a:endParaRPr lang="de-CH"/>
          </a:p>
        </p:txBody>
      </p:sp>
      <p:sp>
        <p:nvSpPr>
          <p:cNvPr id="20486" name="Line 6"/>
          <p:cNvSpPr>
            <a:spLocks noChangeShapeType="1"/>
          </p:cNvSpPr>
          <p:nvPr/>
        </p:nvSpPr>
        <p:spPr bwMode="auto">
          <a:xfrm flipV="1">
            <a:off x="5575300" y="5575300"/>
            <a:ext cx="127000" cy="3175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b"/>
          <a:lstStyle/>
          <a:p>
            <a:endParaRPr lang="de-CH"/>
          </a:p>
        </p:txBody>
      </p:sp>
      <p:sp>
        <p:nvSpPr>
          <p:cNvPr id="20487" name="Line 7"/>
          <p:cNvSpPr>
            <a:spLocks noChangeShapeType="1"/>
          </p:cNvSpPr>
          <p:nvPr/>
        </p:nvSpPr>
        <p:spPr bwMode="auto">
          <a:xfrm flipV="1">
            <a:off x="6832600" y="5511800"/>
            <a:ext cx="203200" cy="381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b"/>
          <a:lstStyle/>
          <a:p>
            <a:endParaRPr lang="de-CH"/>
          </a:p>
        </p:txBody>
      </p:sp>
      <p:sp>
        <p:nvSpPr>
          <p:cNvPr id="20488" name="Line 8"/>
          <p:cNvSpPr>
            <a:spLocks noChangeShapeType="1"/>
          </p:cNvSpPr>
          <p:nvPr/>
        </p:nvSpPr>
        <p:spPr bwMode="auto">
          <a:xfrm>
            <a:off x="3556000" y="3390900"/>
            <a:ext cx="40259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b"/>
          <a:lstStyle/>
          <a:p>
            <a:endParaRPr lang="de-CH"/>
          </a:p>
        </p:txBody>
      </p:sp>
      <p:sp>
        <p:nvSpPr>
          <p:cNvPr id="20489" name="Line 9"/>
          <p:cNvSpPr>
            <a:spLocks noChangeShapeType="1"/>
          </p:cNvSpPr>
          <p:nvPr/>
        </p:nvSpPr>
        <p:spPr bwMode="auto">
          <a:xfrm>
            <a:off x="5156200" y="3403600"/>
            <a:ext cx="241300" cy="1905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b"/>
          <a:lstStyle/>
          <a:p>
            <a:endParaRPr lang="de-CH"/>
          </a:p>
        </p:txBody>
      </p:sp>
      <p:sp>
        <p:nvSpPr>
          <p:cNvPr id="20490" name="Line 10"/>
          <p:cNvSpPr>
            <a:spLocks noChangeShapeType="1"/>
          </p:cNvSpPr>
          <p:nvPr/>
        </p:nvSpPr>
        <p:spPr bwMode="auto">
          <a:xfrm>
            <a:off x="5778500" y="3390900"/>
            <a:ext cx="241300" cy="2032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b"/>
          <a:lstStyle/>
          <a:p>
            <a:endParaRPr lang="de-CH"/>
          </a:p>
        </p:txBody>
      </p:sp>
      <p:sp>
        <p:nvSpPr>
          <p:cNvPr id="20491" name="Line 11"/>
          <p:cNvSpPr>
            <a:spLocks noChangeShapeType="1"/>
          </p:cNvSpPr>
          <p:nvPr/>
        </p:nvSpPr>
        <p:spPr bwMode="auto">
          <a:xfrm>
            <a:off x="6705600" y="3403600"/>
            <a:ext cx="177800" cy="1778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b"/>
          <a:lstStyle/>
          <a:p>
            <a:endParaRPr lang="de-CH"/>
          </a:p>
        </p:txBody>
      </p:sp>
      <p:sp>
        <p:nvSpPr>
          <p:cNvPr id="20492" name="Line 12"/>
          <p:cNvSpPr>
            <a:spLocks noChangeShapeType="1"/>
          </p:cNvSpPr>
          <p:nvPr/>
        </p:nvSpPr>
        <p:spPr bwMode="auto">
          <a:xfrm>
            <a:off x="7556500" y="3390900"/>
            <a:ext cx="342900" cy="4445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b"/>
          <a:lstStyle/>
          <a:p>
            <a:endParaRPr lang="de-CH"/>
          </a:p>
        </p:txBody>
      </p:sp>
      <p:sp>
        <p:nvSpPr>
          <p:cNvPr id="20493" name="Line 13"/>
          <p:cNvSpPr>
            <a:spLocks noChangeShapeType="1"/>
          </p:cNvSpPr>
          <p:nvPr/>
        </p:nvSpPr>
        <p:spPr bwMode="auto">
          <a:xfrm>
            <a:off x="6388100" y="3390900"/>
            <a:ext cx="876300" cy="13970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b"/>
          <a:lstStyle/>
          <a:p>
            <a:endParaRPr lang="de-CH"/>
          </a:p>
        </p:txBody>
      </p:sp>
      <p:sp>
        <p:nvSpPr>
          <p:cNvPr id="20494" name="Text Box 14"/>
          <p:cNvSpPr txBox="1">
            <a:spLocks noChangeArrowheads="1"/>
          </p:cNvSpPr>
          <p:nvPr/>
        </p:nvSpPr>
        <p:spPr bwMode="auto">
          <a:xfrm>
            <a:off x="5341938" y="1246188"/>
            <a:ext cx="2541587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CH" altLang="de-DE" sz="2400" b="0">
                <a:solidFill>
                  <a:srgbClr val="000000"/>
                </a:solidFill>
              </a:rPr>
              <a:t>Admittance plane</a:t>
            </a:r>
          </a:p>
        </p:txBody>
      </p:sp>
      <p:sp>
        <p:nvSpPr>
          <p:cNvPr id="20495" name="AutoShape 1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07425" y="6480175"/>
            <a:ext cx="536575" cy="377825"/>
          </a:xfrm>
          <a:prstGeom prst="actionButtonForwardNext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endParaRPr lang="de-CH" altLang="de-DE"/>
          </a:p>
        </p:txBody>
      </p:sp>
      <p:sp>
        <p:nvSpPr>
          <p:cNvPr id="20496" name="Rectangle 16"/>
          <p:cNvSpPr>
            <a:spLocks noChangeArrowheads="1"/>
          </p:cNvSpPr>
          <p:nvPr/>
        </p:nvSpPr>
        <p:spPr bwMode="auto">
          <a:xfrm>
            <a:off x="0" y="609600"/>
            <a:ext cx="4203700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indent="17463" eaLnBrk="0" hangingPunct="0">
              <a:tabLst>
                <a:tab pos="1052513" algn="l"/>
                <a:tab pos="2667000" algn="l"/>
                <a:tab pos="3429000" algn="l"/>
              </a:tabLst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tabLst>
                <a:tab pos="1052513" algn="l"/>
                <a:tab pos="2667000" algn="l"/>
                <a:tab pos="3429000" algn="l"/>
              </a:tabLst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1052513" algn="l"/>
                <a:tab pos="2667000" algn="l"/>
                <a:tab pos="3429000" algn="l"/>
              </a:tabLst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1052513" algn="l"/>
                <a:tab pos="2667000" algn="l"/>
                <a:tab pos="3429000" algn="l"/>
              </a:tabLst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1052513" algn="l"/>
                <a:tab pos="2667000" algn="l"/>
                <a:tab pos="3429000" algn="l"/>
              </a:tabLs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1052513" algn="l"/>
                <a:tab pos="2667000" algn="l"/>
                <a:tab pos="3429000" algn="l"/>
              </a:tabLs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1052513" algn="l"/>
                <a:tab pos="2667000" algn="l"/>
                <a:tab pos="3429000" algn="l"/>
              </a:tabLs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1052513" algn="l"/>
                <a:tab pos="2667000" algn="l"/>
                <a:tab pos="3429000" algn="l"/>
              </a:tabLs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1052513" algn="l"/>
                <a:tab pos="2667000" algn="l"/>
                <a:tab pos="3429000" algn="l"/>
              </a:tabLs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de-DE" altLang="de-DE" sz="2400" b="0">
                <a:solidFill>
                  <a:srgbClr val="000000"/>
                </a:solidFill>
              </a:rPr>
              <a:t>Using the similar procedure as with the impedance plane we get circles for constant conductance g and arcs for constant susceptance b.</a:t>
            </a:r>
          </a:p>
        </p:txBody>
      </p:sp>
      <p:sp>
        <p:nvSpPr>
          <p:cNvPr id="20497" name="Text Box 17"/>
          <p:cNvSpPr txBox="1">
            <a:spLocks noChangeArrowheads="1"/>
          </p:cNvSpPr>
          <p:nvPr/>
        </p:nvSpPr>
        <p:spPr bwMode="auto">
          <a:xfrm>
            <a:off x="808038" y="2963863"/>
            <a:ext cx="2674937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CH" altLang="de-DE" sz="2400" b="0">
                <a:solidFill>
                  <a:srgbClr val="0000FF"/>
                </a:solidFill>
              </a:rPr>
              <a:t>Locus for constant</a:t>
            </a:r>
          </a:p>
          <a:p>
            <a:pPr eaLnBrk="1" hangingPunct="1"/>
            <a:r>
              <a:rPr lang="de-CH" altLang="de-DE" sz="2400" b="0">
                <a:solidFill>
                  <a:srgbClr val="0000FF"/>
                </a:solidFill>
              </a:rPr>
              <a:t>imaginary part of </a:t>
            </a:r>
          </a:p>
          <a:p>
            <a:pPr eaLnBrk="1" hangingPunct="1"/>
            <a:r>
              <a:rPr lang="de-CH" altLang="de-DE" sz="2400" b="0">
                <a:solidFill>
                  <a:srgbClr val="0000FF"/>
                </a:solidFill>
              </a:rPr>
              <a:t>admittance</a:t>
            </a:r>
          </a:p>
        </p:txBody>
      </p:sp>
      <p:sp>
        <p:nvSpPr>
          <p:cNvPr id="20498" name="Text Box 18"/>
          <p:cNvSpPr txBox="1">
            <a:spLocks noChangeArrowheads="1"/>
          </p:cNvSpPr>
          <p:nvPr/>
        </p:nvSpPr>
        <p:spPr bwMode="auto">
          <a:xfrm>
            <a:off x="792163" y="5614988"/>
            <a:ext cx="3217862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CH" altLang="de-DE" sz="2400" b="0">
                <a:solidFill>
                  <a:srgbClr val="FF0000"/>
                </a:solidFill>
              </a:rPr>
              <a:t>Locus for constant</a:t>
            </a:r>
          </a:p>
          <a:p>
            <a:pPr eaLnBrk="1" hangingPunct="1"/>
            <a:r>
              <a:rPr lang="de-CH" altLang="de-DE" sz="2400" b="0">
                <a:solidFill>
                  <a:srgbClr val="FF0000"/>
                </a:solidFill>
              </a:rPr>
              <a:t>real part of admittance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901700" algn="l"/>
              </a:tabLst>
            </a:pPr>
            <a:r>
              <a:rPr lang="de-DE" altLang="de-DE" smtClean="0"/>
              <a:t>Smith-Chart</a:t>
            </a:r>
          </a:p>
        </p:txBody>
      </p:sp>
      <p:graphicFrame>
        <p:nvGraphicFramePr>
          <p:cNvPr id="21506" name="Object 3"/>
          <p:cNvGraphicFramePr>
            <a:graphicFrameLocks noGrp="1" noChangeAspect="1"/>
          </p:cNvGraphicFramePr>
          <p:nvPr>
            <p:ph sz="half" idx="2"/>
          </p:nvPr>
        </p:nvGraphicFramePr>
        <p:xfrm>
          <a:off x="3238500" y="1130300"/>
          <a:ext cx="5900738" cy="550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9" name="Visio" r:id="rId4" imgW="5065560" imgH="4726800" progId="Visio.Drawing.11">
                  <p:embed/>
                </p:oleObj>
              </mc:Choice>
              <mc:Fallback>
                <p:oleObj name="Visio" r:id="rId4" imgW="5065560" imgH="4726800" progId="Visio.Drawing.11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0" y="1130300"/>
                        <a:ext cx="5900738" cy="5507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7" name="Object 4"/>
          <p:cNvGraphicFramePr>
            <a:graphicFrameLocks noChangeAspect="1"/>
          </p:cNvGraphicFramePr>
          <p:nvPr/>
        </p:nvGraphicFramePr>
        <p:xfrm>
          <a:off x="717550" y="2257425"/>
          <a:ext cx="3019425" cy="1874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0" name="Visio" r:id="rId6" imgW="1498029" imgH="929482" progId="Visio.Drawing.11">
                  <p:embed/>
                </p:oleObj>
              </mc:Choice>
              <mc:Fallback>
                <p:oleObj name="Visio" r:id="rId6" imgW="1498029" imgH="929482" progId="Visio.Drawing.11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7550" y="2257425"/>
                        <a:ext cx="3019425" cy="1874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0" name="Text Box 5"/>
          <p:cNvSpPr txBox="1">
            <a:spLocks noChangeArrowheads="1"/>
          </p:cNvSpPr>
          <p:nvPr/>
        </p:nvSpPr>
        <p:spPr bwMode="auto">
          <a:xfrm>
            <a:off x="817563" y="1030288"/>
            <a:ext cx="7632700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CH" altLang="de-DE" sz="2000">
                <a:solidFill>
                  <a:srgbClr val="000000"/>
                </a:solidFill>
              </a:rPr>
              <a:t>Admittance plane</a:t>
            </a:r>
          </a:p>
          <a:p>
            <a:pPr eaLnBrk="1" hangingPunct="1">
              <a:spcBef>
                <a:spcPct val="50000"/>
              </a:spcBef>
            </a:pPr>
            <a:r>
              <a:rPr lang="de-CH" altLang="de-DE" sz="2000">
                <a:solidFill>
                  <a:srgbClr val="000000"/>
                </a:solidFill>
              </a:rPr>
              <a:t>Parallel L or C</a:t>
            </a:r>
            <a:endParaRPr lang="de-CH" altLang="de-DE" sz="2000">
              <a:solidFill>
                <a:srgbClr val="000000"/>
              </a:solidFill>
              <a:cs typeface="Arial" charset="0"/>
            </a:endParaRPr>
          </a:p>
        </p:txBody>
      </p:sp>
      <p:graphicFrame>
        <p:nvGraphicFramePr>
          <p:cNvPr id="21508" name="Object 6"/>
          <p:cNvGraphicFramePr>
            <a:graphicFrameLocks noChangeAspect="1"/>
          </p:cNvGraphicFramePr>
          <p:nvPr/>
        </p:nvGraphicFramePr>
        <p:xfrm>
          <a:off x="935038" y="4627563"/>
          <a:ext cx="2378075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1" name="Equation" r:id="rId8" imgW="1168200" imgH="457200" progId="Equation.DSMT4">
                  <p:embed/>
                </p:oleObj>
              </mc:Choice>
              <mc:Fallback>
                <p:oleObj name="Equation" r:id="rId8" imgW="1168200" imgH="4572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5038" y="4627563"/>
                        <a:ext cx="2378075" cy="930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1" name="Line 7"/>
          <p:cNvSpPr>
            <a:spLocks noChangeShapeType="1"/>
          </p:cNvSpPr>
          <p:nvPr/>
        </p:nvSpPr>
        <p:spPr bwMode="auto">
          <a:xfrm flipV="1">
            <a:off x="1754188" y="5500688"/>
            <a:ext cx="0" cy="63023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b"/>
          <a:lstStyle/>
          <a:p>
            <a:endParaRPr lang="de-CH"/>
          </a:p>
        </p:txBody>
      </p:sp>
      <p:sp>
        <p:nvSpPr>
          <p:cNvPr id="21512" name="AutoShape 8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07425" y="6480175"/>
            <a:ext cx="536575" cy="377825"/>
          </a:xfrm>
          <a:prstGeom prst="actionButtonForwardNext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endParaRPr lang="de-CH" altLang="de-DE"/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582613" y="6081713"/>
            <a:ext cx="76327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CH" altLang="de-DE" sz="2000">
                <a:solidFill>
                  <a:srgbClr val="FF0000"/>
                </a:solidFill>
              </a:rPr>
              <a:t>Real part of admittance = constant</a:t>
            </a:r>
            <a:endParaRPr lang="de-CH" altLang="de-DE" sz="2000">
              <a:solidFill>
                <a:srgbClr val="FF0000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901700" algn="l"/>
              </a:tabLst>
            </a:pPr>
            <a:r>
              <a:rPr lang="de-DE" altLang="de-DE" smtClean="0"/>
              <a:t>Smith-Chart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125538"/>
            <a:ext cx="4421188" cy="657225"/>
          </a:xfrm>
        </p:spPr>
        <p:txBody>
          <a:bodyPr/>
          <a:lstStyle/>
          <a:p>
            <a:pPr marL="0" indent="0" eaLnBrk="1" hangingPunct="1">
              <a:tabLst>
                <a:tab pos="1052513" algn="l"/>
                <a:tab pos="2667000" algn="l"/>
                <a:tab pos="3429000" algn="l"/>
              </a:tabLst>
            </a:pPr>
            <a:r>
              <a:rPr lang="de-DE" altLang="de-DE" sz="2400" b="1" smtClean="0"/>
              <a:t>Imittance chart</a:t>
            </a:r>
          </a:p>
        </p:txBody>
      </p:sp>
      <p:graphicFrame>
        <p:nvGraphicFramePr>
          <p:cNvPr id="22530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2451100" y="914400"/>
          <a:ext cx="6692900" cy="594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0" name="Visio" r:id="rId4" imgW="5869113" imgH="5211674" progId="Visio.Drawing.11">
                  <p:embed/>
                </p:oleObj>
              </mc:Choice>
              <mc:Fallback>
                <p:oleObj name="Visio" r:id="rId4" imgW="5869113" imgH="5211674" progId="Visio.Drawing.11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1100" y="914400"/>
                        <a:ext cx="6692900" cy="594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3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07425" y="6480175"/>
            <a:ext cx="536575" cy="377825"/>
          </a:xfrm>
          <a:prstGeom prst="actionButtonForwardNext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endParaRPr lang="de-CH" altLang="de-DE"/>
          </a:p>
        </p:txBody>
      </p:sp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504825" y="1822450"/>
            <a:ext cx="215582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indent="17463" eaLnBrk="0" hangingPunct="0">
              <a:tabLst>
                <a:tab pos="1052513" algn="l"/>
                <a:tab pos="2667000" algn="l"/>
                <a:tab pos="3429000" algn="l"/>
              </a:tabLst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tabLst>
                <a:tab pos="1052513" algn="l"/>
                <a:tab pos="2667000" algn="l"/>
                <a:tab pos="3429000" algn="l"/>
              </a:tabLst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1052513" algn="l"/>
                <a:tab pos="2667000" algn="l"/>
                <a:tab pos="3429000" algn="l"/>
              </a:tabLst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1052513" algn="l"/>
                <a:tab pos="2667000" algn="l"/>
                <a:tab pos="3429000" algn="l"/>
              </a:tabLst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1052513" algn="l"/>
                <a:tab pos="2667000" algn="l"/>
                <a:tab pos="3429000" algn="l"/>
              </a:tabLs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1052513" algn="l"/>
                <a:tab pos="2667000" algn="l"/>
                <a:tab pos="3429000" algn="l"/>
              </a:tabLs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1052513" algn="l"/>
                <a:tab pos="2667000" algn="l"/>
                <a:tab pos="3429000" algn="l"/>
              </a:tabLs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1052513" algn="l"/>
                <a:tab pos="2667000" algn="l"/>
                <a:tab pos="3429000" algn="l"/>
              </a:tabLs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1052513" algn="l"/>
                <a:tab pos="2667000" algn="l"/>
                <a:tab pos="3429000" algn="l"/>
              </a:tabLs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de-DE" altLang="de-DE" sz="2400" b="0">
                <a:solidFill>
                  <a:srgbClr val="000000"/>
                </a:solidFill>
              </a:rPr>
              <a:t>Overlay of impedance and admittance plane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0" y="1066800"/>
            <a:ext cx="61595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901700" algn="l"/>
              </a:tabLst>
            </a:pPr>
            <a:r>
              <a:rPr lang="de-DE" altLang="de-DE" smtClean="0"/>
              <a:t>Smith-Chart</a:t>
            </a:r>
          </a:p>
        </p:txBody>
      </p:sp>
      <p:sp>
        <p:nvSpPr>
          <p:cNvPr id="2355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7950" y="1125538"/>
            <a:ext cx="4313238" cy="5334000"/>
          </a:xfrm>
        </p:spPr>
        <p:txBody>
          <a:bodyPr/>
          <a:lstStyle/>
          <a:p>
            <a:pPr marL="0" indent="0" eaLnBrk="1" hangingPunct="1">
              <a:tabLst>
                <a:tab pos="1052513" algn="l"/>
                <a:tab pos="2667000" algn="l"/>
                <a:tab pos="3429000" algn="l"/>
              </a:tabLst>
            </a:pPr>
            <a:r>
              <a:rPr lang="de-DE" altLang="de-DE" sz="2400" b="1" smtClean="0"/>
              <a:t>Constant-Q circles</a:t>
            </a:r>
          </a:p>
        </p:txBody>
      </p:sp>
      <p:graphicFrame>
        <p:nvGraphicFramePr>
          <p:cNvPr id="23554" name="Object 5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873125" y="1970088"/>
          <a:ext cx="2808288" cy="719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4" name="Equation" r:id="rId5" imgW="1536480" imgH="393480" progId="Equation.DSMT4">
                  <p:embed/>
                </p:oleObj>
              </mc:Choice>
              <mc:Fallback>
                <p:oleObj name="Equation" r:id="rId5" imgW="1536480" imgH="3934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3125" y="1970088"/>
                        <a:ext cx="2808288" cy="719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8" name="AutoShape 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07425" y="6480175"/>
            <a:ext cx="536575" cy="377825"/>
          </a:xfrm>
          <a:prstGeom prst="actionButtonForwardNext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endParaRPr lang="de-CH" alt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250" y="623888"/>
            <a:ext cx="536575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901700" algn="l"/>
              </a:tabLst>
            </a:pPr>
            <a:r>
              <a:rPr lang="de-DE" altLang="de-DE" smtClean="0"/>
              <a:t>Smith-Chart</a:t>
            </a:r>
          </a:p>
        </p:txBody>
      </p:sp>
      <p:sp>
        <p:nvSpPr>
          <p:cNvPr id="30724" name="Rectangle 6"/>
          <p:cNvSpPr>
            <a:spLocks noChangeArrowheads="1"/>
          </p:cNvSpPr>
          <p:nvPr/>
        </p:nvSpPr>
        <p:spPr bwMode="auto">
          <a:xfrm>
            <a:off x="131763" y="957263"/>
            <a:ext cx="4271962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CH" altLang="de-DE" sz="2000">
                <a:solidFill>
                  <a:srgbClr val="000000"/>
                </a:solidFill>
              </a:rPr>
              <a:t>Example using „Smith“-Software</a:t>
            </a:r>
          </a:p>
          <a:p>
            <a:pPr eaLnBrk="1" hangingPunct="1"/>
            <a:endParaRPr lang="de-CH" altLang="de-DE" sz="2000">
              <a:solidFill>
                <a:srgbClr val="000000"/>
              </a:solidFill>
            </a:endParaRPr>
          </a:p>
          <a:p>
            <a:pPr eaLnBrk="1" hangingPunct="1"/>
            <a:r>
              <a:rPr lang="de-CH" altLang="de-DE" sz="1800" b="0">
                <a:solidFill>
                  <a:srgbClr val="000000"/>
                </a:solidFill>
              </a:rPr>
              <a:t>www.fritz.dellsperger.net</a:t>
            </a:r>
          </a:p>
        </p:txBody>
      </p:sp>
      <p:sp>
        <p:nvSpPr>
          <p:cNvPr id="30725" name="AutoShape 9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07425" y="6480175"/>
            <a:ext cx="536575" cy="377825"/>
          </a:xfrm>
          <a:prstGeom prst="actionButtonForwardNext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endParaRPr lang="de-CH" altLang="de-DE"/>
          </a:p>
        </p:txBody>
      </p:sp>
      <p:pic>
        <p:nvPicPr>
          <p:cNvPr id="30726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750" y="4327525"/>
            <a:ext cx="3398838" cy="25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7" name="Line 8"/>
          <p:cNvSpPr>
            <a:spLocks noChangeShapeType="1"/>
          </p:cNvSpPr>
          <p:nvPr/>
        </p:nvSpPr>
        <p:spPr bwMode="auto">
          <a:xfrm flipV="1">
            <a:off x="6161088" y="3276600"/>
            <a:ext cx="247650" cy="14938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b"/>
          <a:lstStyle/>
          <a:p>
            <a:endParaRPr lang="de-CH"/>
          </a:p>
        </p:txBody>
      </p:sp>
      <p:sp>
        <p:nvSpPr>
          <p:cNvPr id="30728" name="Line 7"/>
          <p:cNvSpPr>
            <a:spLocks noChangeShapeType="1"/>
          </p:cNvSpPr>
          <p:nvPr/>
        </p:nvSpPr>
        <p:spPr bwMode="auto">
          <a:xfrm flipV="1">
            <a:off x="4362450" y="3759200"/>
            <a:ext cx="304800" cy="95091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b"/>
          <a:lstStyle/>
          <a:p>
            <a:endParaRPr lang="de-CH"/>
          </a:p>
        </p:txBody>
      </p:sp>
      <p:pic>
        <p:nvPicPr>
          <p:cNvPr id="30729" name="Picture 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38663"/>
            <a:ext cx="3878263" cy="173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2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>
              <a:tabLst>
                <a:tab pos="901700" algn="l"/>
              </a:tabLst>
            </a:pPr>
            <a:r>
              <a:rPr lang="de-DE" altLang="de-DE" smtClean="0"/>
              <a:t>Smith-Chart</a:t>
            </a:r>
          </a:p>
        </p:txBody>
      </p:sp>
      <p:graphicFrame>
        <p:nvGraphicFramePr>
          <p:cNvPr id="24578" name="Object 3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1466850" y="1501775"/>
          <a:ext cx="1631950" cy="243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5" name="Visio" r:id="rId4" imgW="1651233" imgH="2438716" progId="Visio.Drawing.6">
                  <p:embed/>
                </p:oleObj>
              </mc:Choice>
              <mc:Fallback>
                <p:oleObj name="Visio" r:id="rId4" imgW="1651233" imgH="2438716" progId="Visio.Drawing.6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6850" y="1501775"/>
                        <a:ext cx="1631950" cy="2438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79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5916613" y="1608138"/>
          <a:ext cx="1662112" cy="222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6" name="Visio" r:id="rId6" imgW="2284643" imgH="3058977" progId="Visio.Drawing.11">
                  <p:embed/>
                </p:oleObj>
              </mc:Choice>
              <mc:Fallback>
                <p:oleObj name="Visio" r:id="rId6" imgW="2284643" imgH="3058977" progId="Visio.Drawing.11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6613" y="1608138"/>
                        <a:ext cx="1662112" cy="2225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0" name="Object 5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1501775" y="4227513"/>
          <a:ext cx="1638300" cy="2444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7" name="Visio" r:id="rId8" imgW="1638259" imgH="2445360" progId="Visio.Drawing.6">
                  <p:embed/>
                </p:oleObj>
              </mc:Choice>
              <mc:Fallback>
                <p:oleObj name="Visio" r:id="rId8" imgW="1638259" imgH="2445360" progId="Visio.Drawing.6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1775" y="4227513"/>
                        <a:ext cx="1638300" cy="2444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1" name="Object 6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5995988" y="4260850"/>
          <a:ext cx="1638300" cy="2439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8" name="Visio" r:id="rId10" imgW="1638259" imgH="2439294" progId="Visio.Drawing.6">
                  <p:embed/>
                </p:oleObj>
              </mc:Choice>
              <mc:Fallback>
                <p:oleObj name="Visio" r:id="rId10" imgW="1638259" imgH="2439294" progId="Visio.Drawing.6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95988" y="4260850"/>
                        <a:ext cx="1638300" cy="2439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3" name="AutoShape 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07425" y="6480175"/>
            <a:ext cx="536575" cy="377825"/>
          </a:xfrm>
          <a:prstGeom prst="actionButtonForwardNext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endParaRPr lang="de-CH" altLang="de-DE"/>
          </a:p>
        </p:txBody>
      </p:sp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771525" y="927100"/>
            <a:ext cx="79740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CH" altLang="de-DE" sz="2000">
                <a:solidFill>
                  <a:srgbClr val="000000"/>
                </a:solidFill>
              </a:rPr>
              <a:t>L-networks for maching Z</a:t>
            </a:r>
            <a:r>
              <a:rPr lang="de-CH" altLang="de-DE" sz="2000" baseline="-25000">
                <a:solidFill>
                  <a:srgbClr val="000000"/>
                </a:solidFill>
              </a:rPr>
              <a:t>2</a:t>
            </a:r>
            <a:r>
              <a:rPr lang="de-CH" altLang="de-DE" sz="2000">
                <a:solidFill>
                  <a:srgbClr val="000000"/>
                </a:solidFill>
              </a:rPr>
              <a:t> to Z</a:t>
            </a:r>
            <a:r>
              <a:rPr lang="de-CH" altLang="de-DE" sz="2000" baseline="-25000">
                <a:solidFill>
                  <a:srgbClr val="000000"/>
                </a:solidFill>
              </a:rPr>
              <a:t>0</a:t>
            </a:r>
            <a:endParaRPr lang="de-CH" altLang="de-DE" sz="1800" b="0" baseline="-250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6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>
              <a:tabLst>
                <a:tab pos="901700" algn="l"/>
              </a:tabLst>
            </a:pPr>
            <a:r>
              <a:rPr lang="de-DE" altLang="de-DE" smtClean="0"/>
              <a:t>Smith-Chart</a:t>
            </a:r>
          </a:p>
        </p:txBody>
      </p:sp>
      <p:graphicFrame>
        <p:nvGraphicFramePr>
          <p:cNvPr id="25602" name="Object 3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1444625" y="1520825"/>
          <a:ext cx="1677988" cy="2433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29" name="Visio" r:id="rId4" imgW="1638547" imgH="2432939" progId="Visio.Drawing.6">
                  <p:embed/>
                </p:oleObj>
              </mc:Choice>
              <mc:Fallback>
                <p:oleObj name="Visio" r:id="rId4" imgW="1638547" imgH="2432939" progId="Visio.Drawing.6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4625" y="1520825"/>
                        <a:ext cx="1677988" cy="2433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3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5953125" y="1520825"/>
          <a:ext cx="1649413" cy="2433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30" name="Visio" r:id="rId6" imgW="1640277" imgH="2434384" progId="Visio.Drawing.6">
                  <p:embed/>
                </p:oleObj>
              </mc:Choice>
              <mc:Fallback>
                <p:oleObj name="Visio" r:id="rId6" imgW="1640277" imgH="2434384" progId="Visio.Drawing.6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3125" y="1520825"/>
                        <a:ext cx="1649413" cy="2433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4" name="Object 5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1497013" y="4289425"/>
          <a:ext cx="1644650" cy="243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31" name="Visio" r:id="rId8" imgW="1644314" imgH="2438716" progId="Visio.Drawing.6">
                  <p:embed/>
                </p:oleObj>
              </mc:Choice>
              <mc:Fallback>
                <p:oleObj name="Visio" r:id="rId8" imgW="1644314" imgH="2438716" progId="Visio.Drawing.6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7013" y="4289425"/>
                        <a:ext cx="1644650" cy="2438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7" name="AutoShape 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07425" y="6480175"/>
            <a:ext cx="536575" cy="377825"/>
          </a:xfrm>
          <a:prstGeom prst="actionButtonForwardNext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endParaRPr lang="de-CH" altLang="de-DE"/>
          </a:p>
        </p:txBody>
      </p:sp>
      <p:graphicFrame>
        <p:nvGraphicFramePr>
          <p:cNvPr id="25605" name="Object 7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6029325" y="4276725"/>
          <a:ext cx="1646238" cy="2444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32" name="Visio" r:id="rId10" imgW="1646620" imgH="2445360" progId="Visio.Drawing.6">
                  <p:embed/>
                </p:oleObj>
              </mc:Choice>
              <mc:Fallback>
                <p:oleObj name="Visio" r:id="rId10" imgW="1646620" imgH="2445360" progId="Visio.Drawing.6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29325" y="4276725"/>
                        <a:ext cx="1646238" cy="2444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8" name="Rectangle 8"/>
          <p:cNvSpPr>
            <a:spLocks noChangeArrowheads="1"/>
          </p:cNvSpPr>
          <p:nvPr/>
        </p:nvSpPr>
        <p:spPr bwMode="auto">
          <a:xfrm>
            <a:off x="700088" y="917575"/>
            <a:ext cx="79740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CH" altLang="de-DE" sz="2000">
                <a:solidFill>
                  <a:srgbClr val="000000"/>
                </a:solidFill>
              </a:rPr>
              <a:t>L-networks for maching Z</a:t>
            </a:r>
            <a:r>
              <a:rPr lang="de-CH" altLang="de-DE" sz="2000" baseline="-25000">
                <a:solidFill>
                  <a:srgbClr val="000000"/>
                </a:solidFill>
              </a:rPr>
              <a:t>2</a:t>
            </a:r>
            <a:r>
              <a:rPr lang="de-CH" altLang="de-DE" sz="2000">
                <a:solidFill>
                  <a:srgbClr val="000000"/>
                </a:solidFill>
              </a:rPr>
              <a:t> to Z</a:t>
            </a:r>
            <a:r>
              <a:rPr lang="de-CH" altLang="de-DE" sz="2000" baseline="-25000">
                <a:solidFill>
                  <a:srgbClr val="000000"/>
                </a:solidFill>
              </a:rPr>
              <a:t>0</a:t>
            </a:r>
            <a:endParaRPr lang="de-CH" altLang="de-DE" sz="1800" b="0" baseline="-250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901700" algn="l"/>
              </a:tabLst>
            </a:pPr>
            <a:r>
              <a:rPr lang="de-DE" altLang="de-DE" smtClean="0"/>
              <a:t>Smith-Chart</a:t>
            </a: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798513" y="673100"/>
            <a:ext cx="79740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CH" altLang="de-DE" sz="2000" dirty="0">
                <a:solidFill>
                  <a:srgbClr val="000000"/>
                </a:solidFill>
              </a:rPr>
              <a:t>Software: Smith </a:t>
            </a:r>
            <a:r>
              <a:rPr lang="de-CH" altLang="de-DE" sz="2000" dirty="0" smtClean="0">
                <a:solidFill>
                  <a:srgbClr val="000000"/>
                </a:solidFill>
              </a:rPr>
              <a:t>V4.0                  </a:t>
            </a:r>
            <a:r>
              <a:rPr lang="de-CH" altLang="de-DE" sz="1800" b="0" dirty="0">
                <a:solidFill>
                  <a:srgbClr val="000000"/>
                </a:solidFill>
              </a:rPr>
              <a:t>www.fritz.dellsperger.net</a:t>
            </a:r>
          </a:p>
        </p:txBody>
      </p:sp>
      <p:sp>
        <p:nvSpPr>
          <p:cNvPr id="31748" name="AutoShape 5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8643938" y="6516688"/>
            <a:ext cx="500062" cy="341312"/>
          </a:xfrm>
          <a:prstGeom prst="actionButtonBeginning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endParaRPr lang="de-CH" altLang="de-DE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2" y="1039813"/>
            <a:ext cx="9129178" cy="4944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901700" algn="l"/>
              </a:tabLst>
            </a:pPr>
            <a:r>
              <a:rPr lang="de-DE" altLang="de-DE" smtClean="0"/>
              <a:t>Smith-Chart</a:t>
            </a:r>
          </a:p>
        </p:txBody>
      </p:sp>
      <p:graphicFrame>
        <p:nvGraphicFramePr>
          <p:cNvPr id="3074" name="Object 3"/>
          <p:cNvGraphicFramePr>
            <a:graphicFrameLocks noGrp="1" noChangeAspect="1"/>
          </p:cNvGraphicFramePr>
          <p:nvPr>
            <p:ph sz="half" idx="2"/>
          </p:nvPr>
        </p:nvGraphicFramePr>
        <p:xfrm>
          <a:off x="330200" y="1898650"/>
          <a:ext cx="1422400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2" name="Equation" r:id="rId4" imgW="660240" imgH="253800" progId="Equation.DSMT4">
                  <p:embed/>
                </p:oleObj>
              </mc:Choice>
              <mc:Fallback>
                <p:oleObj name="Equation" r:id="rId4" imgW="660240" imgH="253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200" y="1898650"/>
                        <a:ext cx="1422400" cy="49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4"/>
          <p:cNvGraphicFramePr>
            <a:graphicFrameLocks noGrp="1" noChangeAspect="1"/>
          </p:cNvGraphicFramePr>
          <p:nvPr>
            <p:ph sz="half" idx="1"/>
          </p:nvPr>
        </p:nvGraphicFramePr>
        <p:xfrm>
          <a:off x="3059113" y="1916113"/>
          <a:ext cx="5041900" cy="4841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3" name="Visio" r:id="rId6" imgW="3536762" imgH="3397865" progId="Visio.Drawing.11">
                  <p:embed/>
                </p:oleObj>
              </mc:Choice>
              <mc:Fallback>
                <p:oleObj name="Visio" r:id="rId6" imgW="3536762" imgH="3397865" progId="Visio.Drawing.11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113" y="1916113"/>
                        <a:ext cx="5041900" cy="4841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6" name="Object 5"/>
          <p:cNvGraphicFramePr>
            <a:graphicFrameLocks noChangeAspect="1"/>
          </p:cNvGraphicFramePr>
          <p:nvPr/>
        </p:nvGraphicFramePr>
        <p:xfrm>
          <a:off x="1955800" y="3357563"/>
          <a:ext cx="744538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4" name="Equation" r:id="rId8" imgW="406080" imgH="253800" progId="Equation.DSMT4">
                  <p:embed/>
                </p:oleObj>
              </mc:Choice>
              <mc:Fallback>
                <p:oleObj name="Equation" r:id="rId8" imgW="406080" imgH="2538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5800" y="3357563"/>
                        <a:ext cx="744538" cy="466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9" name="Line 6"/>
          <p:cNvSpPr>
            <a:spLocks noChangeShapeType="1"/>
          </p:cNvSpPr>
          <p:nvPr/>
        </p:nvSpPr>
        <p:spPr bwMode="auto">
          <a:xfrm>
            <a:off x="2771775" y="3573463"/>
            <a:ext cx="720725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b"/>
          <a:lstStyle/>
          <a:p>
            <a:endParaRPr lang="de-CH"/>
          </a:p>
        </p:txBody>
      </p:sp>
      <p:sp>
        <p:nvSpPr>
          <p:cNvPr id="3080" name="AutoShape 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07425" y="6480175"/>
            <a:ext cx="536575" cy="377825"/>
          </a:xfrm>
          <a:prstGeom prst="actionButtonForwardNext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endParaRPr lang="de-CH" altLang="de-DE"/>
          </a:p>
        </p:txBody>
      </p:sp>
      <p:graphicFrame>
        <p:nvGraphicFramePr>
          <p:cNvPr id="3077" name="Object 8"/>
          <p:cNvGraphicFramePr>
            <a:graphicFrameLocks noChangeAspect="1"/>
          </p:cNvGraphicFramePr>
          <p:nvPr/>
        </p:nvGraphicFramePr>
        <p:xfrm>
          <a:off x="1155700" y="5256213"/>
          <a:ext cx="1271588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5" name="Equation" r:id="rId10" imgW="647640" imgH="253800" progId="Equation.DSMT4">
                  <p:embed/>
                </p:oleObj>
              </mc:Choice>
              <mc:Fallback>
                <p:oleObj name="Equation" r:id="rId10" imgW="647640" imgH="2538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5700" y="5256213"/>
                        <a:ext cx="1271588" cy="49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1023938" y="1127125"/>
            <a:ext cx="71913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CH" altLang="de-DE" sz="2000">
                <a:solidFill>
                  <a:srgbClr val="000000"/>
                </a:solidFill>
              </a:rPr>
              <a:t>Representation of Reflection Coefficient in Polar Diagram: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901700" algn="l"/>
              </a:tabLst>
            </a:pPr>
            <a:r>
              <a:rPr lang="de-DE" altLang="de-DE" smtClean="0"/>
              <a:t>Smith-Chart</a:t>
            </a:r>
          </a:p>
        </p:txBody>
      </p:sp>
      <p:graphicFrame>
        <p:nvGraphicFramePr>
          <p:cNvPr id="4098" name="Object 3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503238" y="2913063"/>
          <a:ext cx="2422525" cy="1881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7" name="Equation" r:id="rId4" imgW="2044440" imgH="1587240" progId="Equation.DSMT4">
                  <p:embed/>
                </p:oleObj>
              </mc:Choice>
              <mc:Fallback>
                <p:oleObj name="Equation" r:id="rId4" imgW="2044440" imgH="15872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238" y="2913063"/>
                        <a:ext cx="2422525" cy="1881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4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3276600" y="2640013"/>
          <a:ext cx="4391025" cy="4217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8" name="Visio" r:id="rId6" imgW="3536762" imgH="3397865" progId="Visio.Drawing.11">
                  <p:embed/>
                </p:oleObj>
              </mc:Choice>
              <mc:Fallback>
                <p:oleObj name="Visio" r:id="rId6" imgW="3536762" imgH="3397865" progId="Visio.Drawing.11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2640013"/>
                        <a:ext cx="4391025" cy="4217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0" name="Object 5"/>
          <p:cNvGraphicFramePr>
            <a:graphicFrameLocks noChangeAspect="1"/>
          </p:cNvGraphicFramePr>
          <p:nvPr/>
        </p:nvGraphicFramePr>
        <p:xfrm>
          <a:off x="593725" y="2144713"/>
          <a:ext cx="6403975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9" name="Equation" r:id="rId8" imgW="3797280" imgH="241200" progId="Equation.DSMT4">
                  <p:embed/>
                </p:oleObj>
              </mc:Choice>
              <mc:Fallback>
                <p:oleObj name="Equation" r:id="rId8" imgW="3797280" imgH="2412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3725" y="2144713"/>
                        <a:ext cx="6403975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1" name="Object 6"/>
          <p:cNvGraphicFramePr>
            <a:graphicFrameLocks noChangeAspect="1"/>
          </p:cNvGraphicFramePr>
          <p:nvPr/>
        </p:nvGraphicFramePr>
        <p:xfrm>
          <a:off x="6916738" y="2636838"/>
          <a:ext cx="2005012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0" name="Equation" r:id="rId10" imgW="1650960" imgH="685800" progId="Equation.DSMT4">
                  <p:embed/>
                </p:oleObj>
              </mc:Choice>
              <mc:Fallback>
                <p:oleObj name="Equation" r:id="rId10" imgW="1650960" imgH="6858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16738" y="2636838"/>
                        <a:ext cx="2005012" cy="831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3" name="Line 7"/>
          <p:cNvSpPr>
            <a:spLocks noChangeShapeType="1"/>
          </p:cNvSpPr>
          <p:nvPr/>
        </p:nvSpPr>
        <p:spPr bwMode="auto">
          <a:xfrm flipH="1">
            <a:off x="6084888" y="2997200"/>
            <a:ext cx="792162" cy="431800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b"/>
          <a:lstStyle/>
          <a:p>
            <a:endParaRPr lang="de-CH"/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6877050" y="2636838"/>
            <a:ext cx="2087563" cy="936625"/>
          </a:xfrm>
          <a:prstGeom prst="rect">
            <a:avLst/>
          </a:prstGeom>
          <a:noFill/>
          <a:ln w="28575">
            <a:solidFill>
              <a:srgbClr val="A5002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endParaRPr lang="de-CH" altLang="de-DE"/>
          </a:p>
        </p:txBody>
      </p:sp>
      <p:sp>
        <p:nvSpPr>
          <p:cNvPr id="4105" name="AutoShape 9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07425" y="6480175"/>
            <a:ext cx="536575" cy="377825"/>
          </a:xfrm>
          <a:prstGeom prst="actionButtonForwardNext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endParaRPr lang="de-CH" altLang="de-DE"/>
          </a:p>
        </p:txBody>
      </p:sp>
      <p:sp>
        <p:nvSpPr>
          <p:cNvPr id="4106" name="Rectangle 10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679450"/>
            <a:ext cx="9144000" cy="1392238"/>
          </a:xfrm>
          <a:noFill/>
        </p:spPr>
        <p:txBody>
          <a:bodyPr/>
          <a:lstStyle/>
          <a:p>
            <a:pPr marL="4763" indent="-4763" eaLnBrk="1" hangingPunct="1">
              <a:tabLst>
                <a:tab pos="1052513" algn="l"/>
                <a:tab pos="2667000" algn="l"/>
                <a:tab pos="3429000" algn="l"/>
              </a:tabLst>
            </a:pPr>
            <a:r>
              <a:rPr lang="de-DE" altLang="de-DE" sz="2400" smtClean="0"/>
              <a:t>According to Eq.1, each reflection coefficient must also represent a complex impedance Z, or according to Eq.3 a complex normalized impedance z.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88913"/>
            <a:ext cx="8964612" cy="473075"/>
          </a:xfrm>
        </p:spPr>
        <p:txBody>
          <a:bodyPr/>
          <a:lstStyle/>
          <a:p>
            <a:pPr eaLnBrk="1" hangingPunct="1">
              <a:tabLst>
                <a:tab pos="901700" algn="l"/>
              </a:tabLst>
            </a:pPr>
            <a:r>
              <a:rPr lang="de-DE" altLang="de-DE" smtClean="0"/>
              <a:t>Smith-Chart</a:t>
            </a:r>
          </a:p>
        </p:txBody>
      </p:sp>
      <p:sp>
        <p:nvSpPr>
          <p:cNvPr id="29699" name="AutoShape 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07425" y="6480175"/>
            <a:ext cx="536575" cy="377825"/>
          </a:xfrm>
          <a:prstGeom prst="actionButtonForwardNext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endParaRPr lang="de-CH" altLang="de-DE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1063625"/>
            <a:ext cx="9144000" cy="5334000"/>
          </a:xfrm>
          <a:noFill/>
        </p:spPr>
        <p:txBody>
          <a:bodyPr/>
          <a:lstStyle/>
          <a:p>
            <a:pPr marL="0" indent="0" eaLnBrk="1" hangingPunct="1">
              <a:tabLst>
                <a:tab pos="1052513" algn="l"/>
                <a:tab pos="2667000" algn="l"/>
                <a:tab pos="3429000" algn="l"/>
              </a:tabLst>
            </a:pPr>
            <a:r>
              <a:rPr lang="de-DE" altLang="de-DE" smtClean="0"/>
              <a:t>Why not overlay a grid with impedance values?</a:t>
            </a:r>
          </a:p>
          <a:p>
            <a:pPr marL="0" indent="0" eaLnBrk="1" hangingPunct="1">
              <a:tabLst>
                <a:tab pos="1052513" algn="l"/>
                <a:tab pos="2667000" algn="l"/>
                <a:tab pos="3429000" algn="l"/>
              </a:tabLst>
            </a:pPr>
            <a:endParaRPr lang="de-DE" altLang="de-DE" smtClean="0"/>
          </a:p>
          <a:p>
            <a:pPr marL="0" indent="0" eaLnBrk="1" hangingPunct="1">
              <a:tabLst>
                <a:tab pos="1052513" algn="l"/>
                <a:tab pos="2667000" algn="l"/>
                <a:tab pos="3429000" algn="l"/>
              </a:tabLst>
            </a:pPr>
            <a:r>
              <a:rPr lang="de-DE" altLang="de-DE" smtClean="0"/>
              <a:t>This would help to visualize Eq. 1 and 3.</a:t>
            </a:r>
          </a:p>
          <a:p>
            <a:pPr marL="0" indent="0" eaLnBrk="1" hangingPunct="1">
              <a:tabLst>
                <a:tab pos="1052513" algn="l"/>
                <a:tab pos="2667000" algn="l"/>
                <a:tab pos="3429000" algn="l"/>
              </a:tabLst>
            </a:pPr>
            <a:r>
              <a:rPr lang="de-DE" altLang="de-DE" smtClean="0"/>
              <a:t>It would also help to visualize the effect of changing elements in a network.</a:t>
            </a:r>
          </a:p>
          <a:p>
            <a:pPr marL="0" indent="0" eaLnBrk="1" hangingPunct="1">
              <a:tabLst>
                <a:tab pos="1052513" algn="l"/>
                <a:tab pos="2667000" algn="l"/>
                <a:tab pos="3429000" algn="l"/>
              </a:tabLst>
            </a:pPr>
            <a:endParaRPr lang="de-DE" altLang="de-DE" smtClean="0"/>
          </a:p>
          <a:p>
            <a:pPr marL="0" indent="0" eaLnBrk="1" hangingPunct="1">
              <a:tabLst>
                <a:tab pos="1052513" algn="l"/>
                <a:tab pos="2667000" algn="l"/>
                <a:tab pos="3429000" algn="l"/>
              </a:tabLst>
            </a:pPr>
            <a:r>
              <a:rPr lang="de-DE" altLang="de-DE" smtClean="0"/>
              <a:t>For example:</a:t>
            </a:r>
          </a:p>
          <a:p>
            <a:pPr marL="0" indent="0" eaLnBrk="1" hangingPunct="1">
              <a:tabLst>
                <a:tab pos="1052513" algn="l"/>
                <a:tab pos="2667000" algn="l"/>
                <a:tab pos="3429000" algn="l"/>
              </a:tabLst>
            </a:pPr>
            <a:r>
              <a:rPr lang="de-DE" altLang="de-DE" smtClean="0"/>
              <a:t>For a given load impedance consisting of a serie R – L -network the value of L changes by a certain value.</a:t>
            </a:r>
          </a:p>
          <a:p>
            <a:pPr marL="0" indent="0" eaLnBrk="1" hangingPunct="1">
              <a:tabLst>
                <a:tab pos="1052513" algn="l"/>
                <a:tab pos="2667000" algn="l"/>
                <a:tab pos="3429000" algn="l"/>
              </a:tabLst>
            </a:pPr>
            <a:r>
              <a:rPr lang="de-DE" altLang="de-DE" smtClean="0"/>
              <a:t>How does it affect the reflection coefficient (or VSWR)?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21"/>
          <p:cNvSpPr>
            <a:spLocks noChangeArrowheads="1"/>
          </p:cNvSpPr>
          <p:nvPr/>
        </p:nvSpPr>
        <p:spPr bwMode="auto">
          <a:xfrm>
            <a:off x="996950" y="3605213"/>
            <a:ext cx="3543300" cy="944562"/>
          </a:xfrm>
          <a:prstGeom prst="rect">
            <a:avLst/>
          </a:prstGeom>
          <a:solidFill>
            <a:srgbClr val="66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endParaRPr lang="de-CH" altLang="de-DE"/>
          </a:p>
        </p:txBody>
      </p:sp>
      <p:sp>
        <p:nvSpPr>
          <p:cNvPr id="5127" name="Rectangle 20"/>
          <p:cNvSpPr>
            <a:spLocks noChangeArrowheads="1"/>
          </p:cNvSpPr>
          <p:nvPr/>
        </p:nvSpPr>
        <p:spPr bwMode="auto">
          <a:xfrm>
            <a:off x="1017588" y="2608263"/>
            <a:ext cx="4208462" cy="944562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endParaRPr lang="de-CH" altLang="de-DE"/>
          </a:p>
        </p:txBody>
      </p:sp>
      <p:sp>
        <p:nvSpPr>
          <p:cNvPr id="5128" name="Rectangle 19"/>
          <p:cNvSpPr>
            <a:spLocks noChangeArrowheads="1"/>
          </p:cNvSpPr>
          <p:nvPr/>
        </p:nvSpPr>
        <p:spPr bwMode="auto">
          <a:xfrm>
            <a:off x="1017588" y="1652588"/>
            <a:ext cx="4208462" cy="944562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endParaRPr lang="de-CH" altLang="de-DE"/>
          </a:p>
        </p:txBody>
      </p:sp>
      <p:sp>
        <p:nvSpPr>
          <p:cNvPr id="862210" name="Text Box 2"/>
          <p:cNvSpPr txBox="1">
            <a:spLocks noChangeArrowheads="1"/>
          </p:cNvSpPr>
          <p:nvPr/>
        </p:nvSpPr>
        <p:spPr bwMode="auto">
          <a:xfrm>
            <a:off x="4187825" y="4746625"/>
            <a:ext cx="866775" cy="385763"/>
          </a:xfrm>
          <a:prstGeom prst="rect">
            <a:avLst/>
          </a:prstGeom>
          <a:solidFill>
            <a:srgbClr val="FFFF66"/>
          </a:solidFill>
          <a:ln w="19050">
            <a:solidFill>
              <a:srgbClr val="A50021"/>
            </a:solidFill>
            <a:miter lim="800000"/>
            <a:headEnd/>
            <a:tailEnd/>
          </a:ln>
        </p:spPr>
        <p:txBody>
          <a:bodyPr wrap="none" anchor="b"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CH" altLang="de-DE" sz="2000">
                <a:solidFill>
                  <a:srgbClr val="000000"/>
                </a:solidFill>
              </a:rPr>
              <a:t>Short</a:t>
            </a:r>
          </a:p>
        </p:txBody>
      </p:sp>
      <p:sp>
        <p:nvSpPr>
          <p:cNvPr id="862211" name="Text Box 3"/>
          <p:cNvSpPr txBox="1">
            <a:spLocks noChangeArrowheads="1"/>
          </p:cNvSpPr>
          <p:nvPr/>
        </p:nvSpPr>
        <p:spPr bwMode="auto">
          <a:xfrm>
            <a:off x="6442075" y="4797425"/>
            <a:ext cx="450850" cy="385763"/>
          </a:xfrm>
          <a:prstGeom prst="rect">
            <a:avLst/>
          </a:prstGeom>
          <a:solidFill>
            <a:srgbClr val="66FF66"/>
          </a:solidFill>
          <a:ln w="19050">
            <a:solidFill>
              <a:srgbClr val="A50021"/>
            </a:solidFill>
            <a:miter lim="800000"/>
            <a:headEnd/>
            <a:tailEnd/>
          </a:ln>
        </p:spPr>
        <p:txBody>
          <a:bodyPr wrap="none" anchor="b"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CH" altLang="de-DE" sz="2000">
                <a:solidFill>
                  <a:srgbClr val="000000"/>
                </a:solidFill>
              </a:rPr>
              <a:t>Z</a:t>
            </a:r>
            <a:r>
              <a:rPr lang="de-CH" altLang="de-DE" sz="2000" baseline="-2500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862212" name="Text Box 4"/>
          <p:cNvSpPr txBox="1">
            <a:spLocks noChangeArrowheads="1"/>
          </p:cNvSpPr>
          <p:nvPr/>
        </p:nvSpPr>
        <p:spPr bwMode="auto">
          <a:xfrm>
            <a:off x="8158163" y="4725988"/>
            <a:ext cx="852487" cy="385762"/>
          </a:xfrm>
          <a:prstGeom prst="rect">
            <a:avLst/>
          </a:prstGeom>
          <a:solidFill>
            <a:srgbClr val="00FFFF"/>
          </a:solidFill>
          <a:ln w="19050">
            <a:solidFill>
              <a:srgbClr val="A50021"/>
            </a:solidFill>
            <a:miter lim="800000"/>
            <a:headEnd/>
            <a:tailEnd/>
          </a:ln>
        </p:spPr>
        <p:txBody>
          <a:bodyPr wrap="none" anchor="b"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CH" altLang="de-DE" sz="2000">
                <a:solidFill>
                  <a:srgbClr val="000000"/>
                </a:solidFill>
              </a:rPr>
              <a:t>Open</a:t>
            </a:r>
          </a:p>
        </p:txBody>
      </p:sp>
      <p:graphicFrame>
        <p:nvGraphicFramePr>
          <p:cNvPr id="5122" name="Object 5"/>
          <p:cNvGraphicFramePr>
            <a:graphicFrameLocks noChangeAspect="1"/>
          </p:cNvGraphicFramePr>
          <p:nvPr/>
        </p:nvGraphicFramePr>
        <p:xfrm>
          <a:off x="4440238" y="2425700"/>
          <a:ext cx="4459287" cy="443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2" name="Visio" r:id="rId5" imgW="3417728" imgH="3397865" progId="Visio.Drawing.11">
                  <p:embed/>
                </p:oleObj>
              </mc:Choice>
              <mc:Fallback>
                <p:oleObj name="Visio" r:id="rId5" imgW="3417728" imgH="3397865" progId="Visio.Drawing.11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0238" y="2425700"/>
                        <a:ext cx="4459287" cy="443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901700" algn="l"/>
              </a:tabLst>
            </a:pPr>
            <a:r>
              <a:rPr lang="de-DE" altLang="de-DE" smtClean="0"/>
              <a:t>Smith-Chart</a:t>
            </a:r>
          </a:p>
        </p:txBody>
      </p:sp>
      <p:sp>
        <p:nvSpPr>
          <p:cNvPr id="5133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107950" y="1125538"/>
            <a:ext cx="8529638" cy="414337"/>
          </a:xfrm>
        </p:spPr>
        <p:txBody>
          <a:bodyPr/>
          <a:lstStyle/>
          <a:p>
            <a:pPr marL="0" indent="0" eaLnBrk="1" hangingPunct="1">
              <a:tabLst>
                <a:tab pos="1052513" algn="l"/>
                <a:tab pos="2667000" algn="l"/>
                <a:tab pos="3429000" algn="l"/>
              </a:tabLst>
            </a:pPr>
            <a:r>
              <a:rPr lang="de-DE" altLang="de-DE" sz="2400" b="1" smtClean="0"/>
              <a:t>Let‘s first consider a few special points.</a:t>
            </a:r>
          </a:p>
        </p:txBody>
      </p:sp>
      <p:graphicFrame>
        <p:nvGraphicFramePr>
          <p:cNvPr id="862216" name="Object 8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1497013" y="2022475"/>
          <a:ext cx="2293937" cy="58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3" name="Equation" r:id="rId7" imgW="1409400" imgH="393480" progId="Equation.DSMT4">
                  <p:embed/>
                </p:oleObj>
              </mc:Choice>
              <mc:Fallback>
                <p:oleObj name="Equation" r:id="rId7" imgW="1409400" imgH="39348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7013" y="2022475"/>
                        <a:ext cx="2293937" cy="582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62217" name="Text Box 9"/>
          <p:cNvSpPr txBox="1">
            <a:spLocks noChangeArrowheads="1"/>
          </p:cNvSpPr>
          <p:nvPr/>
        </p:nvSpPr>
        <p:spPr bwMode="auto">
          <a:xfrm>
            <a:off x="950913" y="2478088"/>
            <a:ext cx="4262437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CH" altLang="de-DE" sz="2000">
                <a:solidFill>
                  <a:srgbClr val="000000"/>
                </a:solidFill>
              </a:rPr>
              <a:t>Open circuit:</a:t>
            </a:r>
            <a:r>
              <a:rPr lang="de-CH" altLang="de-DE"/>
              <a:t> </a:t>
            </a:r>
            <a:r>
              <a:rPr lang="de-CH" altLang="de-DE" sz="2000" b="0">
                <a:solidFill>
                  <a:srgbClr val="000000"/>
                </a:solidFill>
              </a:rPr>
              <a:t>R=</a:t>
            </a:r>
            <a:r>
              <a:rPr lang="de-CH" altLang="de-DE" sz="2000" b="0">
                <a:solidFill>
                  <a:srgbClr val="000000"/>
                </a:solidFill>
                <a:cs typeface="Arial" charset="0"/>
              </a:rPr>
              <a:t>∞, X=0, (r=∞, x=0)</a:t>
            </a:r>
          </a:p>
        </p:txBody>
      </p:sp>
      <p:graphicFrame>
        <p:nvGraphicFramePr>
          <p:cNvPr id="862218" name="Object 10"/>
          <p:cNvGraphicFramePr>
            <a:graphicFrameLocks noChangeAspect="1"/>
          </p:cNvGraphicFramePr>
          <p:nvPr/>
        </p:nvGraphicFramePr>
        <p:xfrm>
          <a:off x="1547813" y="3122613"/>
          <a:ext cx="1179512" cy="33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4" name="Equation" r:id="rId9" imgW="812520" imgH="228600" progId="Equation.DSMT4">
                  <p:embed/>
                </p:oleObj>
              </mc:Choice>
              <mc:Fallback>
                <p:oleObj name="Equation" r:id="rId9" imgW="812520" imgH="2286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813" y="3122613"/>
                        <a:ext cx="1179512" cy="331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62219" name="Text Box 11"/>
          <p:cNvSpPr txBox="1">
            <a:spLocks noChangeArrowheads="1"/>
          </p:cNvSpPr>
          <p:nvPr/>
        </p:nvSpPr>
        <p:spPr bwMode="auto">
          <a:xfrm>
            <a:off x="971550" y="3789363"/>
            <a:ext cx="35480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CH" altLang="de-DE" sz="2000" u="sng">
                <a:solidFill>
                  <a:srgbClr val="000000"/>
                </a:solidFill>
              </a:rPr>
              <a:t>Z</a:t>
            </a:r>
            <a:r>
              <a:rPr lang="de-CH" altLang="de-DE" sz="2000">
                <a:solidFill>
                  <a:srgbClr val="000000"/>
                </a:solidFill>
              </a:rPr>
              <a:t> = Z</a:t>
            </a:r>
            <a:r>
              <a:rPr lang="de-CH" altLang="de-DE" sz="2000" baseline="-25000">
                <a:solidFill>
                  <a:srgbClr val="000000"/>
                </a:solidFill>
              </a:rPr>
              <a:t>0</a:t>
            </a:r>
            <a:r>
              <a:rPr lang="de-CH" altLang="de-DE" sz="2000">
                <a:solidFill>
                  <a:srgbClr val="000000"/>
                </a:solidFill>
              </a:rPr>
              <a:t>:</a:t>
            </a:r>
            <a:r>
              <a:rPr lang="de-CH" altLang="de-DE" sz="2000" b="0">
                <a:solidFill>
                  <a:srgbClr val="000000"/>
                </a:solidFill>
              </a:rPr>
              <a:t>  R=</a:t>
            </a:r>
            <a:r>
              <a:rPr lang="de-CH" altLang="de-DE" sz="2000" b="0">
                <a:solidFill>
                  <a:srgbClr val="000000"/>
                </a:solidFill>
                <a:cs typeface="Arial" charset="0"/>
              </a:rPr>
              <a:t>50, X=0, (r=1, x=0)</a:t>
            </a:r>
          </a:p>
        </p:txBody>
      </p:sp>
      <p:graphicFrame>
        <p:nvGraphicFramePr>
          <p:cNvPr id="862220" name="Object 12"/>
          <p:cNvGraphicFramePr>
            <a:graphicFrameLocks noChangeAspect="1"/>
          </p:cNvGraphicFramePr>
          <p:nvPr/>
        </p:nvGraphicFramePr>
        <p:xfrm>
          <a:off x="1547813" y="4235450"/>
          <a:ext cx="576262" cy="306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5" name="Equation" r:id="rId11" imgW="380880" imgH="203040" progId="Equation.DSMT4">
                  <p:embed/>
                </p:oleObj>
              </mc:Choice>
              <mc:Fallback>
                <p:oleObj name="Equation" r:id="rId11" imgW="380880" imgH="20304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813" y="4235450"/>
                        <a:ext cx="576262" cy="306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62221" name="Oval 13"/>
          <p:cNvSpPr>
            <a:spLocks noChangeArrowheads="1"/>
          </p:cNvSpPr>
          <p:nvPr/>
        </p:nvSpPr>
        <p:spPr bwMode="auto">
          <a:xfrm>
            <a:off x="8459788" y="4537075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endParaRPr lang="de-CH" altLang="de-DE"/>
          </a:p>
        </p:txBody>
      </p:sp>
      <p:sp>
        <p:nvSpPr>
          <p:cNvPr id="862222" name="Oval 14"/>
          <p:cNvSpPr>
            <a:spLocks noChangeArrowheads="1"/>
          </p:cNvSpPr>
          <p:nvPr/>
        </p:nvSpPr>
        <p:spPr bwMode="auto">
          <a:xfrm>
            <a:off x="4706938" y="4537075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endParaRPr lang="de-CH" altLang="de-DE"/>
          </a:p>
        </p:txBody>
      </p:sp>
      <p:sp>
        <p:nvSpPr>
          <p:cNvPr id="862223" name="Oval 15"/>
          <p:cNvSpPr>
            <a:spLocks noChangeArrowheads="1"/>
          </p:cNvSpPr>
          <p:nvPr/>
        </p:nvSpPr>
        <p:spPr bwMode="auto">
          <a:xfrm>
            <a:off x="6577013" y="4541838"/>
            <a:ext cx="144462" cy="144462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endParaRPr lang="de-CH" altLang="de-DE"/>
          </a:p>
        </p:txBody>
      </p:sp>
      <p:sp>
        <p:nvSpPr>
          <p:cNvPr id="5139" name="Text Box 16"/>
          <p:cNvSpPr txBox="1">
            <a:spLocks noChangeArrowheads="1"/>
          </p:cNvSpPr>
          <p:nvPr/>
        </p:nvSpPr>
        <p:spPr bwMode="auto">
          <a:xfrm>
            <a:off x="1958975" y="30163"/>
            <a:ext cx="1841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endParaRPr lang="de-CH" altLang="de-DE"/>
          </a:p>
        </p:txBody>
      </p:sp>
      <p:sp>
        <p:nvSpPr>
          <p:cNvPr id="862225" name="Text Box 17"/>
          <p:cNvSpPr txBox="1">
            <a:spLocks noChangeArrowheads="1"/>
          </p:cNvSpPr>
          <p:nvPr/>
        </p:nvSpPr>
        <p:spPr bwMode="auto">
          <a:xfrm>
            <a:off x="971550" y="1628775"/>
            <a:ext cx="42799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2000">
                <a:solidFill>
                  <a:srgbClr val="000000"/>
                </a:solidFill>
              </a:rPr>
              <a:t>Short circuit:</a:t>
            </a:r>
            <a:r>
              <a:rPr lang="de-DE" altLang="de-DE" sz="2000" b="0">
                <a:solidFill>
                  <a:srgbClr val="000000"/>
                </a:solidFill>
              </a:rPr>
              <a:t>   R=0, X=0, (r=0, x=0)</a:t>
            </a:r>
            <a:endParaRPr lang="de-CH" altLang="de-DE" sz="2000" b="0">
              <a:solidFill>
                <a:srgbClr val="000000"/>
              </a:solidFill>
            </a:endParaRPr>
          </a:p>
        </p:txBody>
      </p:sp>
      <p:sp>
        <p:nvSpPr>
          <p:cNvPr id="862226" name="AutoShape 18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07425" y="6480175"/>
            <a:ext cx="536575" cy="377825"/>
          </a:xfrm>
          <a:prstGeom prst="actionButtonForwardNext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endParaRPr lang="de-CH" altLang="de-DE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2210" grpId="0" animBg="1"/>
      <p:bldP spid="862211" grpId="0" animBg="1"/>
      <p:bldP spid="862212" grpId="0" animBg="1"/>
      <p:bldP spid="862217" grpId="0"/>
      <p:bldP spid="862219" grpId="0"/>
      <p:bldP spid="862221" grpId="0" animBg="1"/>
      <p:bldP spid="862222" grpId="0" animBg="1"/>
      <p:bldP spid="862223" grpId="0" animBg="1"/>
      <p:bldP spid="862225" grpId="0"/>
      <p:bldP spid="8622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3"/>
          <p:cNvSpPr>
            <a:spLocks noChangeArrowheads="1"/>
          </p:cNvSpPr>
          <p:nvPr/>
        </p:nvSpPr>
        <p:spPr bwMode="auto">
          <a:xfrm>
            <a:off x="5299075" y="820738"/>
            <a:ext cx="1143000" cy="322262"/>
          </a:xfrm>
          <a:prstGeom prst="rect">
            <a:avLst/>
          </a:prstGeom>
          <a:solidFill>
            <a:srgbClr val="FCFE9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endParaRPr lang="de-CH" altLang="de-DE"/>
          </a:p>
        </p:txBody>
      </p:sp>
      <p:sp>
        <p:nvSpPr>
          <p:cNvPr id="6149" name="Rectangle 42"/>
          <p:cNvSpPr>
            <a:spLocks noChangeArrowheads="1"/>
          </p:cNvSpPr>
          <p:nvPr/>
        </p:nvSpPr>
        <p:spPr bwMode="auto">
          <a:xfrm>
            <a:off x="3221038" y="811213"/>
            <a:ext cx="633412" cy="320675"/>
          </a:xfrm>
          <a:prstGeom prst="rect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endParaRPr lang="de-CH" altLang="de-DE"/>
          </a:p>
        </p:txBody>
      </p:sp>
      <p:sp>
        <p:nvSpPr>
          <p:cNvPr id="61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901700" algn="l"/>
              </a:tabLst>
            </a:pPr>
            <a:r>
              <a:rPr lang="de-DE" altLang="de-DE" smtClean="0"/>
              <a:t>Smith-Chart</a:t>
            </a:r>
          </a:p>
        </p:txBody>
      </p:sp>
      <p:sp>
        <p:nvSpPr>
          <p:cNvPr id="6151" name="Text Box 3"/>
          <p:cNvSpPr txBox="1">
            <a:spLocks noChangeArrowheads="1"/>
          </p:cNvSpPr>
          <p:nvPr/>
        </p:nvSpPr>
        <p:spPr bwMode="auto">
          <a:xfrm>
            <a:off x="849313" y="622300"/>
            <a:ext cx="6780212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CH" altLang="de-DE" sz="2000">
                <a:solidFill>
                  <a:srgbClr val="000000"/>
                </a:solidFill>
              </a:rPr>
              <a:t>Draw the locus for</a:t>
            </a:r>
            <a:r>
              <a:rPr lang="de-CH" altLang="de-DE"/>
              <a:t> </a:t>
            </a:r>
            <a:r>
              <a:rPr lang="de-CH" altLang="de-DE" sz="2000">
                <a:solidFill>
                  <a:srgbClr val="FF0000"/>
                </a:solidFill>
              </a:rPr>
              <a:t>r = 1</a:t>
            </a:r>
            <a:r>
              <a:rPr lang="de-CH" altLang="de-DE" sz="2000">
                <a:solidFill>
                  <a:srgbClr val="000000"/>
                </a:solidFill>
              </a:rPr>
              <a:t>  (R=Z</a:t>
            </a:r>
            <a:r>
              <a:rPr lang="de-CH" altLang="de-DE" sz="2000" baseline="-25000">
                <a:solidFill>
                  <a:srgbClr val="000000"/>
                </a:solidFill>
              </a:rPr>
              <a:t>0</a:t>
            </a:r>
            <a:r>
              <a:rPr lang="de-CH" altLang="de-DE" sz="2000">
                <a:solidFill>
                  <a:srgbClr val="000000"/>
                </a:solidFill>
              </a:rPr>
              <a:t>) and</a:t>
            </a:r>
            <a:r>
              <a:rPr lang="de-CH" altLang="de-DE" sz="2000"/>
              <a:t>  </a:t>
            </a:r>
            <a:r>
              <a:rPr lang="en-US" altLang="de-DE" sz="2000">
                <a:solidFill>
                  <a:srgbClr val="FF0000"/>
                </a:solidFill>
                <a:cs typeface="Arial" charset="0"/>
              </a:rPr>
              <a:t>-</a:t>
            </a:r>
            <a:r>
              <a:rPr lang="de-CH" altLang="de-DE" sz="2000">
                <a:solidFill>
                  <a:srgbClr val="FF0000"/>
                </a:solidFill>
                <a:cs typeface="Arial" charset="0"/>
              </a:rPr>
              <a:t>∞&lt;x&lt;+∞</a:t>
            </a:r>
          </a:p>
        </p:txBody>
      </p:sp>
      <p:graphicFrame>
        <p:nvGraphicFramePr>
          <p:cNvPr id="6146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455613" y="1611313"/>
          <a:ext cx="2108200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8" name="Equation" r:id="rId4" imgW="1384200" imgH="419040" progId="Equation.DSMT4">
                  <p:embed/>
                </p:oleObj>
              </mc:Choice>
              <mc:Fallback>
                <p:oleObj name="Equation" r:id="rId4" imgW="1384200" imgH="41904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613" y="1611313"/>
                        <a:ext cx="2108200" cy="58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2" name="Text Box 5"/>
          <p:cNvSpPr txBox="1">
            <a:spLocks noChangeArrowheads="1"/>
          </p:cNvSpPr>
          <p:nvPr/>
        </p:nvSpPr>
        <p:spPr bwMode="auto">
          <a:xfrm>
            <a:off x="950913" y="4241800"/>
            <a:ext cx="598487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CH" altLang="de-DE" sz="2400" b="0">
                <a:solidFill>
                  <a:srgbClr val="000000"/>
                </a:solidFill>
              </a:rPr>
              <a:t>x =</a:t>
            </a:r>
          </a:p>
        </p:txBody>
      </p:sp>
      <p:sp>
        <p:nvSpPr>
          <p:cNvPr id="864262" name="Text Box 6"/>
          <p:cNvSpPr txBox="1">
            <a:spLocks noChangeArrowheads="1"/>
          </p:cNvSpPr>
          <p:nvPr/>
        </p:nvSpPr>
        <p:spPr bwMode="auto">
          <a:xfrm>
            <a:off x="1547813" y="4211638"/>
            <a:ext cx="744537" cy="430212"/>
          </a:xfrm>
          <a:prstGeom prst="rect">
            <a:avLst/>
          </a:prstGeom>
          <a:solidFill>
            <a:srgbClr val="FFFF66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anchor="b"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CH" altLang="de-DE" sz="2400" b="0">
                <a:solidFill>
                  <a:srgbClr val="000000"/>
                </a:solidFill>
              </a:rPr>
              <a:t>-</a:t>
            </a:r>
            <a:r>
              <a:rPr lang="de-CH" altLang="de-DE" sz="2400" b="0">
                <a:solidFill>
                  <a:srgbClr val="000000"/>
                </a:solidFill>
                <a:cs typeface="Arial" charset="0"/>
              </a:rPr>
              <a:t>∞</a:t>
            </a:r>
          </a:p>
        </p:txBody>
      </p:sp>
      <p:sp>
        <p:nvSpPr>
          <p:cNvPr id="6154" name="Text Box 7"/>
          <p:cNvSpPr txBox="1">
            <a:spLocks noChangeArrowheads="1"/>
          </p:cNvSpPr>
          <p:nvPr/>
        </p:nvSpPr>
        <p:spPr bwMode="auto">
          <a:xfrm>
            <a:off x="971550" y="3429000"/>
            <a:ext cx="547688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CH" altLang="de-DE" sz="2400" b="0">
                <a:solidFill>
                  <a:srgbClr val="000000"/>
                </a:solidFill>
              </a:rPr>
              <a:t>r =</a:t>
            </a:r>
          </a:p>
        </p:txBody>
      </p:sp>
      <p:sp>
        <p:nvSpPr>
          <p:cNvPr id="6155" name="Text Box 8"/>
          <p:cNvSpPr txBox="1">
            <a:spLocks noChangeArrowheads="1"/>
          </p:cNvSpPr>
          <p:nvPr/>
        </p:nvSpPr>
        <p:spPr bwMode="auto">
          <a:xfrm>
            <a:off x="1568450" y="3398838"/>
            <a:ext cx="363538" cy="430212"/>
          </a:xfrm>
          <a:prstGeom prst="rect">
            <a:avLst/>
          </a:prstGeom>
          <a:solidFill>
            <a:srgbClr val="00FF00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b"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CH" altLang="de-DE" sz="2400" b="0">
                <a:solidFill>
                  <a:srgbClr val="000000"/>
                </a:solidFill>
              </a:rPr>
              <a:t>1</a:t>
            </a:r>
            <a:endParaRPr lang="de-CH" altLang="de-DE" sz="2400" b="0">
              <a:solidFill>
                <a:srgbClr val="000000"/>
              </a:solidFill>
              <a:cs typeface="Arial" charset="0"/>
            </a:endParaRPr>
          </a:p>
        </p:txBody>
      </p:sp>
      <p:graphicFrame>
        <p:nvGraphicFramePr>
          <p:cNvPr id="6147" name="Object 9"/>
          <p:cNvGraphicFramePr>
            <a:graphicFrameLocks noGrp="1" noChangeAspect="1"/>
          </p:cNvGraphicFramePr>
          <p:nvPr>
            <p:ph sz="half" idx="1"/>
          </p:nvPr>
        </p:nvGraphicFramePr>
        <p:xfrm>
          <a:off x="3270250" y="1308100"/>
          <a:ext cx="5583238" cy="554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9" name="VISIO" r:id="rId6" imgW="3417840" imgH="3398040" progId="Visio.Drawing.6">
                  <p:embed/>
                </p:oleObj>
              </mc:Choice>
              <mc:Fallback>
                <p:oleObj name="VISIO" r:id="rId6" imgW="3417840" imgH="3398040" progId="Visio.Drawing.6">
                  <p:embed/>
                  <p:pic>
                    <p:nvPicPr>
                      <p:cNvPr id="0" name="Object 9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0250" y="1308100"/>
                        <a:ext cx="5583238" cy="554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64266" name="Oval 10"/>
          <p:cNvSpPr>
            <a:spLocks noChangeArrowheads="1"/>
          </p:cNvSpPr>
          <p:nvPr/>
        </p:nvSpPr>
        <p:spPr bwMode="auto">
          <a:xfrm>
            <a:off x="8348663" y="4010025"/>
            <a:ext cx="71437" cy="71438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endParaRPr lang="de-CH" altLang="de-DE"/>
          </a:p>
        </p:txBody>
      </p:sp>
      <p:sp>
        <p:nvSpPr>
          <p:cNvPr id="864267" name="Oval 11"/>
          <p:cNvSpPr>
            <a:spLocks noChangeArrowheads="1"/>
          </p:cNvSpPr>
          <p:nvPr/>
        </p:nvSpPr>
        <p:spPr bwMode="auto">
          <a:xfrm>
            <a:off x="8253413" y="4460875"/>
            <a:ext cx="71437" cy="71438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endParaRPr lang="de-CH" altLang="de-DE"/>
          </a:p>
        </p:txBody>
      </p:sp>
      <p:sp>
        <p:nvSpPr>
          <p:cNvPr id="864268" name="Oval 12"/>
          <p:cNvSpPr>
            <a:spLocks noChangeArrowheads="1"/>
          </p:cNvSpPr>
          <p:nvPr/>
        </p:nvSpPr>
        <p:spPr bwMode="auto">
          <a:xfrm>
            <a:off x="7880350" y="4946650"/>
            <a:ext cx="71438" cy="71438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endParaRPr lang="de-CH" altLang="de-DE"/>
          </a:p>
        </p:txBody>
      </p:sp>
      <p:sp>
        <p:nvSpPr>
          <p:cNvPr id="864269" name="Oval 13"/>
          <p:cNvSpPr>
            <a:spLocks noChangeArrowheads="1"/>
          </p:cNvSpPr>
          <p:nvPr/>
        </p:nvSpPr>
        <p:spPr bwMode="auto">
          <a:xfrm>
            <a:off x="7186613" y="5184775"/>
            <a:ext cx="71437" cy="71438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endParaRPr lang="de-CH" altLang="de-DE"/>
          </a:p>
        </p:txBody>
      </p:sp>
      <p:sp>
        <p:nvSpPr>
          <p:cNvPr id="864270" name="Oval 14"/>
          <p:cNvSpPr>
            <a:spLocks noChangeArrowheads="1"/>
          </p:cNvSpPr>
          <p:nvPr/>
        </p:nvSpPr>
        <p:spPr bwMode="auto">
          <a:xfrm>
            <a:off x="6481763" y="4962525"/>
            <a:ext cx="71437" cy="71438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endParaRPr lang="de-CH" altLang="de-DE"/>
          </a:p>
        </p:txBody>
      </p:sp>
      <p:sp>
        <p:nvSpPr>
          <p:cNvPr id="864271" name="Oval 15"/>
          <p:cNvSpPr>
            <a:spLocks noChangeArrowheads="1"/>
          </p:cNvSpPr>
          <p:nvPr/>
        </p:nvSpPr>
        <p:spPr bwMode="auto">
          <a:xfrm>
            <a:off x="6145213" y="4581525"/>
            <a:ext cx="71437" cy="71438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endParaRPr lang="de-CH" altLang="de-DE"/>
          </a:p>
        </p:txBody>
      </p:sp>
      <p:sp>
        <p:nvSpPr>
          <p:cNvPr id="864272" name="Oval 16"/>
          <p:cNvSpPr>
            <a:spLocks noChangeArrowheads="1"/>
          </p:cNvSpPr>
          <p:nvPr/>
        </p:nvSpPr>
        <p:spPr bwMode="auto">
          <a:xfrm>
            <a:off x="6024563" y="4251325"/>
            <a:ext cx="71437" cy="71438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endParaRPr lang="de-CH" altLang="de-DE"/>
          </a:p>
        </p:txBody>
      </p:sp>
      <p:sp>
        <p:nvSpPr>
          <p:cNvPr id="864273" name="Oval 17"/>
          <p:cNvSpPr>
            <a:spLocks noChangeArrowheads="1"/>
          </p:cNvSpPr>
          <p:nvPr/>
        </p:nvSpPr>
        <p:spPr bwMode="auto">
          <a:xfrm>
            <a:off x="6005513" y="4010025"/>
            <a:ext cx="71437" cy="71438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endParaRPr lang="de-CH" altLang="de-DE"/>
          </a:p>
        </p:txBody>
      </p:sp>
      <p:sp>
        <p:nvSpPr>
          <p:cNvPr id="864274" name="Oval 18"/>
          <p:cNvSpPr>
            <a:spLocks noChangeArrowheads="1"/>
          </p:cNvSpPr>
          <p:nvPr/>
        </p:nvSpPr>
        <p:spPr bwMode="auto">
          <a:xfrm>
            <a:off x="6030913" y="3781425"/>
            <a:ext cx="71437" cy="71438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endParaRPr lang="de-CH" altLang="de-DE"/>
          </a:p>
        </p:txBody>
      </p:sp>
      <p:sp>
        <p:nvSpPr>
          <p:cNvPr id="864275" name="Oval 19"/>
          <p:cNvSpPr>
            <a:spLocks noChangeArrowheads="1"/>
          </p:cNvSpPr>
          <p:nvPr/>
        </p:nvSpPr>
        <p:spPr bwMode="auto">
          <a:xfrm>
            <a:off x="6145213" y="3463925"/>
            <a:ext cx="71437" cy="71438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endParaRPr lang="de-CH" altLang="de-DE"/>
          </a:p>
        </p:txBody>
      </p:sp>
      <p:sp>
        <p:nvSpPr>
          <p:cNvPr id="864276" name="Oval 20"/>
          <p:cNvSpPr>
            <a:spLocks noChangeArrowheads="1"/>
          </p:cNvSpPr>
          <p:nvPr/>
        </p:nvSpPr>
        <p:spPr bwMode="auto">
          <a:xfrm>
            <a:off x="6481763" y="3082925"/>
            <a:ext cx="71437" cy="71438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endParaRPr lang="de-CH" altLang="de-DE"/>
          </a:p>
        </p:txBody>
      </p:sp>
      <p:sp>
        <p:nvSpPr>
          <p:cNvPr id="864277" name="Oval 21"/>
          <p:cNvSpPr>
            <a:spLocks noChangeArrowheads="1"/>
          </p:cNvSpPr>
          <p:nvPr/>
        </p:nvSpPr>
        <p:spPr bwMode="auto">
          <a:xfrm>
            <a:off x="7186613" y="2854325"/>
            <a:ext cx="71437" cy="71438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endParaRPr lang="de-CH" altLang="de-DE"/>
          </a:p>
        </p:txBody>
      </p:sp>
      <p:sp>
        <p:nvSpPr>
          <p:cNvPr id="864278" name="Oval 22"/>
          <p:cNvSpPr>
            <a:spLocks noChangeArrowheads="1"/>
          </p:cNvSpPr>
          <p:nvPr/>
        </p:nvSpPr>
        <p:spPr bwMode="auto">
          <a:xfrm>
            <a:off x="7891463" y="3089275"/>
            <a:ext cx="71437" cy="71438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endParaRPr lang="de-CH" altLang="de-DE"/>
          </a:p>
        </p:txBody>
      </p:sp>
      <p:sp>
        <p:nvSpPr>
          <p:cNvPr id="864279" name="Oval 23"/>
          <p:cNvSpPr>
            <a:spLocks noChangeArrowheads="1"/>
          </p:cNvSpPr>
          <p:nvPr/>
        </p:nvSpPr>
        <p:spPr bwMode="auto">
          <a:xfrm>
            <a:off x="8247063" y="3578225"/>
            <a:ext cx="71437" cy="71438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endParaRPr lang="de-CH" altLang="de-DE"/>
          </a:p>
        </p:txBody>
      </p:sp>
      <p:sp>
        <p:nvSpPr>
          <p:cNvPr id="864280" name="Oval 24"/>
          <p:cNvSpPr>
            <a:spLocks noChangeArrowheads="1"/>
          </p:cNvSpPr>
          <p:nvPr/>
        </p:nvSpPr>
        <p:spPr bwMode="auto">
          <a:xfrm>
            <a:off x="6045200" y="2889250"/>
            <a:ext cx="2330450" cy="2324100"/>
          </a:xfrm>
          <a:prstGeom prst="ellips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endParaRPr lang="de-CH" altLang="de-DE"/>
          </a:p>
        </p:txBody>
      </p:sp>
      <p:sp>
        <p:nvSpPr>
          <p:cNvPr id="864281" name="Text Box 25"/>
          <p:cNvSpPr txBox="1">
            <a:spLocks noChangeArrowheads="1"/>
          </p:cNvSpPr>
          <p:nvPr/>
        </p:nvSpPr>
        <p:spPr bwMode="auto">
          <a:xfrm>
            <a:off x="1536700" y="4208463"/>
            <a:ext cx="808038" cy="430212"/>
          </a:xfrm>
          <a:prstGeom prst="rect">
            <a:avLst/>
          </a:prstGeom>
          <a:solidFill>
            <a:srgbClr val="FFFF66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anchor="b"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CH" altLang="de-DE" sz="2400" b="0">
                <a:solidFill>
                  <a:srgbClr val="000000"/>
                </a:solidFill>
              </a:rPr>
              <a:t>-</a:t>
            </a:r>
            <a:r>
              <a:rPr lang="de-CH" altLang="de-DE" sz="2400" b="0">
                <a:solidFill>
                  <a:srgbClr val="000000"/>
                </a:solidFill>
                <a:cs typeface="Arial" charset="0"/>
              </a:rPr>
              <a:t>10</a:t>
            </a:r>
          </a:p>
        </p:txBody>
      </p:sp>
      <p:sp>
        <p:nvSpPr>
          <p:cNvPr id="864282" name="Text Box 26"/>
          <p:cNvSpPr txBox="1">
            <a:spLocks noChangeArrowheads="1"/>
          </p:cNvSpPr>
          <p:nvPr/>
        </p:nvSpPr>
        <p:spPr bwMode="auto">
          <a:xfrm>
            <a:off x="1536700" y="4208463"/>
            <a:ext cx="808038" cy="430212"/>
          </a:xfrm>
          <a:prstGeom prst="rect">
            <a:avLst/>
          </a:prstGeom>
          <a:solidFill>
            <a:srgbClr val="FFFF66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anchor="b"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CH" altLang="de-DE" sz="2400" b="0">
                <a:solidFill>
                  <a:srgbClr val="000000"/>
                </a:solidFill>
              </a:rPr>
              <a:t>-</a:t>
            </a:r>
            <a:r>
              <a:rPr lang="de-CH" altLang="de-DE" sz="2400" b="0">
                <a:solidFill>
                  <a:srgbClr val="000000"/>
                </a:solidFill>
                <a:cs typeface="Arial" charset="0"/>
              </a:rPr>
              <a:t>4</a:t>
            </a:r>
          </a:p>
        </p:txBody>
      </p:sp>
      <p:sp>
        <p:nvSpPr>
          <p:cNvPr id="864283" name="Text Box 27"/>
          <p:cNvSpPr txBox="1">
            <a:spLocks noChangeArrowheads="1"/>
          </p:cNvSpPr>
          <p:nvPr/>
        </p:nvSpPr>
        <p:spPr bwMode="auto">
          <a:xfrm>
            <a:off x="1536700" y="4208463"/>
            <a:ext cx="808038" cy="430212"/>
          </a:xfrm>
          <a:prstGeom prst="rect">
            <a:avLst/>
          </a:prstGeom>
          <a:solidFill>
            <a:srgbClr val="FFFF66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anchor="b"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CH" altLang="de-DE" sz="2400" b="0">
                <a:solidFill>
                  <a:srgbClr val="000000"/>
                </a:solidFill>
              </a:rPr>
              <a:t>-</a:t>
            </a:r>
            <a:r>
              <a:rPr lang="de-CH" altLang="de-DE" sz="2400" b="0">
                <a:solidFill>
                  <a:srgbClr val="000000"/>
                </a:solidFill>
                <a:cs typeface="Arial" charset="0"/>
              </a:rPr>
              <a:t>2</a:t>
            </a:r>
          </a:p>
        </p:txBody>
      </p:sp>
      <p:sp>
        <p:nvSpPr>
          <p:cNvPr id="864284" name="Text Box 28"/>
          <p:cNvSpPr txBox="1">
            <a:spLocks noChangeArrowheads="1"/>
          </p:cNvSpPr>
          <p:nvPr/>
        </p:nvSpPr>
        <p:spPr bwMode="auto">
          <a:xfrm>
            <a:off x="1536700" y="4208463"/>
            <a:ext cx="808038" cy="430212"/>
          </a:xfrm>
          <a:prstGeom prst="rect">
            <a:avLst/>
          </a:prstGeom>
          <a:solidFill>
            <a:srgbClr val="FFFF66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anchor="b"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CH" altLang="de-DE" sz="2400" b="0">
                <a:solidFill>
                  <a:srgbClr val="000000"/>
                </a:solidFill>
              </a:rPr>
              <a:t>-</a:t>
            </a:r>
            <a:r>
              <a:rPr lang="de-CH" altLang="de-DE" sz="2400" b="0">
                <a:solidFill>
                  <a:srgbClr val="000000"/>
                </a:solidFill>
                <a:cs typeface="Arial" charset="0"/>
              </a:rPr>
              <a:t>1</a:t>
            </a:r>
          </a:p>
        </p:txBody>
      </p:sp>
      <p:sp>
        <p:nvSpPr>
          <p:cNvPr id="864285" name="Text Box 29"/>
          <p:cNvSpPr txBox="1">
            <a:spLocks noChangeArrowheads="1"/>
          </p:cNvSpPr>
          <p:nvPr/>
        </p:nvSpPr>
        <p:spPr bwMode="auto">
          <a:xfrm>
            <a:off x="1536700" y="4208463"/>
            <a:ext cx="808038" cy="430212"/>
          </a:xfrm>
          <a:prstGeom prst="rect">
            <a:avLst/>
          </a:prstGeom>
          <a:solidFill>
            <a:srgbClr val="FFFF66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anchor="b"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CH" altLang="de-DE" sz="2400" b="0">
                <a:solidFill>
                  <a:srgbClr val="000000"/>
                </a:solidFill>
              </a:rPr>
              <a:t>-</a:t>
            </a:r>
            <a:r>
              <a:rPr lang="de-CH" altLang="de-DE" sz="2400" b="0">
                <a:solidFill>
                  <a:srgbClr val="000000"/>
                </a:solidFill>
                <a:cs typeface="Arial" charset="0"/>
              </a:rPr>
              <a:t>0.5</a:t>
            </a:r>
          </a:p>
        </p:txBody>
      </p:sp>
      <p:sp>
        <p:nvSpPr>
          <p:cNvPr id="864286" name="Text Box 30"/>
          <p:cNvSpPr txBox="1">
            <a:spLocks noChangeArrowheads="1"/>
          </p:cNvSpPr>
          <p:nvPr/>
        </p:nvSpPr>
        <p:spPr bwMode="auto">
          <a:xfrm>
            <a:off x="1536700" y="4208463"/>
            <a:ext cx="808038" cy="430212"/>
          </a:xfrm>
          <a:prstGeom prst="rect">
            <a:avLst/>
          </a:prstGeom>
          <a:solidFill>
            <a:srgbClr val="FFFF66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anchor="b"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CH" altLang="de-DE" sz="2400" b="0">
                <a:solidFill>
                  <a:srgbClr val="000000"/>
                </a:solidFill>
              </a:rPr>
              <a:t>-</a:t>
            </a:r>
            <a:r>
              <a:rPr lang="de-CH" altLang="de-DE" sz="2400" b="0">
                <a:solidFill>
                  <a:srgbClr val="000000"/>
                </a:solidFill>
                <a:cs typeface="Arial" charset="0"/>
              </a:rPr>
              <a:t>0.1</a:t>
            </a:r>
          </a:p>
        </p:txBody>
      </p:sp>
      <p:sp>
        <p:nvSpPr>
          <p:cNvPr id="864287" name="Text Box 31"/>
          <p:cNvSpPr txBox="1">
            <a:spLocks noChangeArrowheads="1"/>
          </p:cNvSpPr>
          <p:nvPr/>
        </p:nvSpPr>
        <p:spPr bwMode="auto">
          <a:xfrm>
            <a:off x="1549400" y="4208463"/>
            <a:ext cx="808038" cy="430212"/>
          </a:xfrm>
          <a:prstGeom prst="rect">
            <a:avLst/>
          </a:prstGeom>
          <a:solidFill>
            <a:srgbClr val="FFFF66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anchor="b"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CH" altLang="de-DE" sz="2400" b="0">
                <a:solidFill>
                  <a:srgbClr val="000000"/>
                </a:solidFill>
              </a:rPr>
              <a:t> 0</a:t>
            </a:r>
            <a:endParaRPr lang="de-CH" altLang="de-DE" sz="2400" b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64288" name="Text Box 32"/>
          <p:cNvSpPr txBox="1">
            <a:spLocks noChangeArrowheads="1"/>
          </p:cNvSpPr>
          <p:nvPr/>
        </p:nvSpPr>
        <p:spPr bwMode="auto">
          <a:xfrm>
            <a:off x="1549400" y="4208463"/>
            <a:ext cx="808038" cy="430212"/>
          </a:xfrm>
          <a:prstGeom prst="rect">
            <a:avLst/>
          </a:prstGeom>
          <a:solidFill>
            <a:srgbClr val="FFFF66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anchor="b"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CH" altLang="de-DE" sz="2400" b="0">
                <a:solidFill>
                  <a:srgbClr val="000000"/>
                </a:solidFill>
              </a:rPr>
              <a:t>+0.1</a:t>
            </a:r>
            <a:endParaRPr lang="de-CH" altLang="de-DE" sz="2400" b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64289" name="Text Box 33"/>
          <p:cNvSpPr txBox="1">
            <a:spLocks noChangeArrowheads="1"/>
          </p:cNvSpPr>
          <p:nvPr/>
        </p:nvSpPr>
        <p:spPr bwMode="auto">
          <a:xfrm>
            <a:off x="1536700" y="4208463"/>
            <a:ext cx="808038" cy="430212"/>
          </a:xfrm>
          <a:prstGeom prst="rect">
            <a:avLst/>
          </a:prstGeom>
          <a:solidFill>
            <a:srgbClr val="FFFF66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anchor="b"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CH" altLang="de-DE" sz="2400" b="0">
                <a:solidFill>
                  <a:srgbClr val="000000"/>
                </a:solidFill>
              </a:rPr>
              <a:t>+0.5</a:t>
            </a:r>
            <a:endParaRPr lang="de-CH" altLang="de-DE" sz="2400" b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64290" name="Text Box 34"/>
          <p:cNvSpPr txBox="1">
            <a:spLocks noChangeArrowheads="1"/>
          </p:cNvSpPr>
          <p:nvPr/>
        </p:nvSpPr>
        <p:spPr bwMode="auto">
          <a:xfrm>
            <a:off x="1536700" y="4208463"/>
            <a:ext cx="808038" cy="430212"/>
          </a:xfrm>
          <a:prstGeom prst="rect">
            <a:avLst/>
          </a:prstGeom>
          <a:solidFill>
            <a:srgbClr val="FFFF66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anchor="b"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CH" altLang="de-DE" sz="2400" b="0">
                <a:solidFill>
                  <a:srgbClr val="000000"/>
                </a:solidFill>
              </a:rPr>
              <a:t>+1</a:t>
            </a:r>
            <a:endParaRPr lang="de-CH" altLang="de-DE" sz="2400" b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64291" name="Text Box 35"/>
          <p:cNvSpPr txBox="1">
            <a:spLocks noChangeArrowheads="1"/>
          </p:cNvSpPr>
          <p:nvPr/>
        </p:nvSpPr>
        <p:spPr bwMode="auto">
          <a:xfrm>
            <a:off x="1549400" y="4208463"/>
            <a:ext cx="808038" cy="430212"/>
          </a:xfrm>
          <a:prstGeom prst="rect">
            <a:avLst/>
          </a:prstGeom>
          <a:solidFill>
            <a:srgbClr val="FFFF66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anchor="b"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CH" altLang="de-DE" sz="2400" b="0">
                <a:solidFill>
                  <a:srgbClr val="000000"/>
                </a:solidFill>
              </a:rPr>
              <a:t>+2</a:t>
            </a:r>
            <a:endParaRPr lang="de-CH" altLang="de-DE" sz="2400" b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64292" name="Text Box 36"/>
          <p:cNvSpPr txBox="1">
            <a:spLocks noChangeArrowheads="1"/>
          </p:cNvSpPr>
          <p:nvPr/>
        </p:nvSpPr>
        <p:spPr bwMode="auto">
          <a:xfrm>
            <a:off x="1549400" y="4208463"/>
            <a:ext cx="808038" cy="430212"/>
          </a:xfrm>
          <a:prstGeom prst="rect">
            <a:avLst/>
          </a:prstGeom>
          <a:solidFill>
            <a:srgbClr val="FFFF66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anchor="b"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CH" altLang="de-DE" sz="2400" b="0">
                <a:solidFill>
                  <a:srgbClr val="000000"/>
                </a:solidFill>
              </a:rPr>
              <a:t>+4</a:t>
            </a:r>
            <a:endParaRPr lang="de-CH" altLang="de-DE" sz="2400" b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64293" name="Text Box 37"/>
          <p:cNvSpPr txBox="1">
            <a:spLocks noChangeArrowheads="1"/>
          </p:cNvSpPr>
          <p:nvPr/>
        </p:nvSpPr>
        <p:spPr bwMode="auto">
          <a:xfrm>
            <a:off x="1549400" y="4208463"/>
            <a:ext cx="808038" cy="430212"/>
          </a:xfrm>
          <a:prstGeom prst="rect">
            <a:avLst/>
          </a:prstGeom>
          <a:solidFill>
            <a:srgbClr val="FFFF66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anchor="b"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CH" altLang="de-DE" sz="2400" b="0">
                <a:solidFill>
                  <a:srgbClr val="000000"/>
                </a:solidFill>
              </a:rPr>
              <a:t>+10</a:t>
            </a:r>
            <a:endParaRPr lang="de-CH" altLang="de-DE" sz="2400" b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64294" name="Text Box 38"/>
          <p:cNvSpPr txBox="1">
            <a:spLocks noChangeArrowheads="1"/>
          </p:cNvSpPr>
          <p:nvPr/>
        </p:nvSpPr>
        <p:spPr bwMode="auto">
          <a:xfrm>
            <a:off x="1549400" y="4208463"/>
            <a:ext cx="808038" cy="430212"/>
          </a:xfrm>
          <a:prstGeom prst="rect">
            <a:avLst/>
          </a:prstGeom>
          <a:solidFill>
            <a:srgbClr val="FFFF66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anchor="b"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CH" altLang="de-DE" sz="2400" b="0">
                <a:solidFill>
                  <a:srgbClr val="000000"/>
                </a:solidFill>
              </a:rPr>
              <a:t>+</a:t>
            </a:r>
            <a:r>
              <a:rPr lang="de-CH" altLang="de-DE" sz="2400" b="0">
                <a:solidFill>
                  <a:srgbClr val="000000"/>
                </a:solidFill>
                <a:cs typeface="Arial" charset="0"/>
              </a:rPr>
              <a:t>∞</a:t>
            </a:r>
          </a:p>
        </p:txBody>
      </p:sp>
      <p:sp>
        <p:nvSpPr>
          <p:cNvPr id="864295" name="Text Box 39"/>
          <p:cNvSpPr txBox="1">
            <a:spLocks noChangeArrowheads="1"/>
          </p:cNvSpPr>
          <p:nvPr/>
        </p:nvSpPr>
        <p:spPr bwMode="auto">
          <a:xfrm>
            <a:off x="5986463" y="4006850"/>
            <a:ext cx="282575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CH" altLang="de-DE" sz="1400" b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864296" name="AutoShape 4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07425" y="6480175"/>
            <a:ext cx="536575" cy="377825"/>
          </a:xfrm>
          <a:prstGeom prst="actionButtonForwardNext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endParaRPr lang="de-CH" altLang="de-DE"/>
          </a:p>
        </p:txBody>
      </p:sp>
      <p:sp>
        <p:nvSpPr>
          <p:cNvPr id="6187" name="Text Box 41"/>
          <p:cNvSpPr txBox="1">
            <a:spLocks noChangeArrowheads="1"/>
          </p:cNvSpPr>
          <p:nvPr/>
        </p:nvSpPr>
        <p:spPr bwMode="auto">
          <a:xfrm>
            <a:off x="893763" y="5327650"/>
            <a:ext cx="2684462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CH" altLang="de-DE" sz="2400">
                <a:solidFill>
                  <a:srgbClr val="FF0000"/>
                </a:solidFill>
              </a:rPr>
              <a:t>This gives a constant-r-circle for r = 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6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6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8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48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62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72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74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84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86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96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98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08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122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132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134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144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146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156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158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16800"/>
                            </p:stCondLst>
                            <p:childTnLst>
                              <p:par>
                                <p:cTn id="92" presetID="1" presetClass="entr" presetSubtype="0" fill="hold" grpId="1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95" presetID="3" presetClass="entr" presetSubtype="1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864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9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19500"/>
                            </p:stCondLst>
                            <p:childTnLst>
                              <p:par>
                                <p:cTn id="1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4262" grpId="0" animBg="1"/>
      <p:bldP spid="864266" grpId="0" animBg="1"/>
      <p:bldP spid="864266" grpId="1" animBg="1"/>
      <p:bldP spid="864267" grpId="0" animBg="1"/>
      <p:bldP spid="864268" grpId="0" animBg="1"/>
      <p:bldP spid="864269" grpId="0" animBg="1"/>
      <p:bldP spid="864270" grpId="0" animBg="1"/>
      <p:bldP spid="864271" grpId="0" animBg="1"/>
      <p:bldP spid="864272" grpId="0" animBg="1"/>
      <p:bldP spid="864273" grpId="0" animBg="1"/>
      <p:bldP spid="864274" grpId="0" animBg="1"/>
      <p:bldP spid="864275" grpId="0" animBg="1"/>
      <p:bldP spid="864276" grpId="0" animBg="1"/>
      <p:bldP spid="864277" grpId="0" animBg="1"/>
      <p:bldP spid="864278" grpId="0" animBg="1"/>
      <p:bldP spid="864279" grpId="0" animBg="1"/>
      <p:bldP spid="864280" grpId="0" animBg="1"/>
      <p:bldP spid="864281" grpId="0" animBg="1"/>
      <p:bldP spid="864282" grpId="0" animBg="1"/>
      <p:bldP spid="864283" grpId="0" animBg="1"/>
      <p:bldP spid="864284" grpId="0" animBg="1"/>
      <p:bldP spid="864285" grpId="0" animBg="1"/>
      <p:bldP spid="864286" grpId="0" animBg="1"/>
      <p:bldP spid="864287" grpId="0" animBg="1"/>
      <p:bldP spid="864288" grpId="0" animBg="1"/>
      <p:bldP spid="864289" grpId="0" animBg="1"/>
      <p:bldP spid="864290" grpId="0" animBg="1"/>
      <p:bldP spid="864291" grpId="0" animBg="1"/>
      <p:bldP spid="864292" grpId="0" animBg="1"/>
      <p:bldP spid="864293" grpId="0" animBg="1"/>
      <p:bldP spid="864294" grpId="0" animBg="1"/>
      <p:bldP spid="864295" grpId="0"/>
      <p:bldP spid="86429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5"/>
          <p:cNvSpPr>
            <a:spLocks noChangeArrowheads="1"/>
          </p:cNvSpPr>
          <p:nvPr/>
        </p:nvSpPr>
        <p:spPr bwMode="auto">
          <a:xfrm>
            <a:off x="5922963" y="892175"/>
            <a:ext cx="1131887" cy="333375"/>
          </a:xfrm>
          <a:prstGeom prst="rect">
            <a:avLst/>
          </a:prstGeom>
          <a:solidFill>
            <a:srgbClr val="FCFE9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endParaRPr lang="de-CH" altLang="de-DE"/>
          </a:p>
        </p:txBody>
      </p:sp>
      <p:sp>
        <p:nvSpPr>
          <p:cNvPr id="7173" name="Rectangle 44"/>
          <p:cNvSpPr>
            <a:spLocks noChangeArrowheads="1"/>
          </p:cNvSpPr>
          <p:nvPr/>
        </p:nvSpPr>
        <p:spPr bwMode="auto">
          <a:xfrm>
            <a:off x="3273425" y="903288"/>
            <a:ext cx="852488" cy="342900"/>
          </a:xfrm>
          <a:prstGeom prst="rect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endParaRPr lang="de-CH" altLang="de-DE"/>
          </a:p>
        </p:txBody>
      </p:sp>
      <p:graphicFrame>
        <p:nvGraphicFramePr>
          <p:cNvPr id="7170" name="Object 2"/>
          <p:cNvGraphicFramePr>
            <a:graphicFrameLocks noGrp="1" noChangeAspect="1"/>
          </p:cNvGraphicFramePr>
          <p:nvPr>
            <p:ph sz="half" idx="1"/>
          </p:nvPr>
        </p:nvGraphicFramePr>
        <p:xfrm>
          <a:off x="3263900" y="1303338"/>
          <a:ext cx="5588000" cy="555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4" name="VISIO" r:id="rId4" imgW="3417840" imgH="3398040" progId="Visio.Drawing.6">
                  <p:embed/>
                </p:oleObj>
              </mc:Choice>
              <mc:Fallback>
                <p:oleObj name="VISIO" r:id="rId4" imgW="3417840" imgH="3398040" progId="Visio.Drawing.6">
                  <p:embed/>
                  <p:pic>
                    <p:nvPicPr>
                      <p:cNvPr id="0" name="Object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3900" y="1303338"/>
                        <a:ext cx="5588000" cy="5554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4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901700" algn="l"/>
              </a:tabLst>
            </a:pPr>
            <a:r>
              <a:rPr lang="de-DE" altLang="de-DE" smtClean="0"/>
              <a:t>Smith-Chart</a:t>
            </a:r>
          </a:p>
        </p:txBody>
      </p:sp>
      <p:graphicFrame>
        <p:nvGraphicFramePr>
          <p:cNvPr id="7171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298450" y="1655763"/>
          <a:ext cx="2466975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5" name="Equation" r:id="rId6" imgW="1600200" imgH="419040" progId="Equation.DSMT4">
                  <p:embed/>
                </p:oleObj>
              </mc:Choice>
              <mc:Fallback>
                <p:oleObj name="Equation" r:id="rId6" imgW="1600200" imgH="41904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450" y="1655763"/>
                        <a:ext cx="2466975" cy="58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5" name="Text Box 5"/>
          <p:cNvSpPr txBox="1">
            <a:spLocks noChangeArrowheads="1"/>
          </p:cNvSpPr>
          <p:nvPr/>
        </p:nvSpPr>
        <p:spPr bwMode="auto">
          <a:xfrm>
            <a:off x="890588" y="712788"/>
            <a:ext cx="7875587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CH" altLang="de-DE" sz="2000">
                <a:solidFill>
                  <a:srgbClr val="000000"/>
                </a:solidFill>
              </a:rPr>
              <a:t>Draw the locus for</a:t>
            </a:r>
            <a:r>
              <a:rPr lang="de-CH" altLang="de-DE"/>
              <a:t> </a:t>
            </a:r>
            <a:r>
              <a:rPr lang="de-CH" altLang="de-DE" sz="2000">
                <a:solidFill>
                  <a:srgbClr val="FF0000"/>
                </a:solidFill>
              </a:rPr>
              <a:t>r = 0.5</a:t>
            </a:r>
            <a:r>
              <a:rPr lang="de-CH" altLang="de-DE" sz="2000">
                <a:solidFill>
                  <a:srgbClr val="000000"/>
                </a:solidFill>
              </a:rPr>
              <a:t>  (R=0.5Z</a:t>
            </a:r>
            <a:r>
              <a:rPr lang="de-CH" altLang="de-DE" sz="2000" baseline="-25000">
                <a:solidFill>
                  <a:srgbClr val="000000"/>
                </a:solidFill>
              </a:rPr>
              <a:t>0</a:t>
            </a:r>
            <a:r>
              <a:rPr lang="de-CH" altLang="de-DE" sz="2000">
                <a:solidFill>
                  <a:srgbClr val="000000"/>
                </a:solidFill>
              </a:rPr>
              <a:t>) and</a:t>
            </a:r>
            <a:r>
              <a:rPr lang="de-CH" altLang="de-DE" sz="2000"/>
              <a:t>  </a:t>
            </a:r>
            <a:r>
              <a:rPr lang="en-US" altLang="de-DE" sz="2000">
                <a:solidFill>
                  <a:srgbClr val="FF0000"/>
                </a:solidFill>
                <a:cs typeface="Arial" charset="0"/>
              </a:rPr>
              <a:t>-</a:t>
            </a:r>
            <a:r>
              <a:rPr lang="de-CH" altLang="de-DE" sz="2000">
                <a:solidFill>
                  <a:srgbClr val="FF0000"/>
                </a:solidFill>
                <a:cs typeface="Arial" charset="0"/>
              </a:rPr>
              <a:t>∞&lt;x&lt;+∞</a:t>
            </a:r>
          </a:p>
        </p:txBody>
      </p:sp>
      <p:sp>
        <p:nvSpPr>
          <p:cNvPr id="7176" name="Text Box 6"/>
          <p:cNvSpPr txBox="1">
            <a:spLocks noChangeArrowheads="1"/>
          </p:cNvSpPr>
          <p:nvPr/>
        </p:nvSpPr>
        <p:spPr bwMode="auto">
          <a:xfrm>
            <a:off x="950913" y="4241800"/>
            <a:ext cx="598487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CH" altLang="de-DE" sz="2400" b="0">
                <a:solidFill>
                  <a:srgbClr val="000000"/>
                </a:solidFill>
              </a:rPr>
              <a:t>x =</a:t>
            </a:r>
          </a:p>
        </p:txBody>
      </p:sp>
      <p:sp>
        <p:nvSpPr>
          <p:cNvPr id="866311" name="Text Box 7"/>
          <p:cNvSpPr txBox="1">
            <a:spLocks noChangeArrowheads="1"/>
          </p:cNvSpPr>
          <p:nvPr/>
        </p:nvSpPr>
        <p:spPr bwMode="auto">
          <a:xfrm>
            <a:off x="1547813" y="4211638"/>
            <a:ext cx="744537" cy="430212"/>
          </a:xfrm>
          <a:prstGeom prst="rect">
            <a:avLst/>
          </a:prstGeom>
          <a:solidFill>
            <a:srgbClr val="FFFF66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anchor="b"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CH" altLang="de-DE" sz="2400" b="0">
                <a:solidFill>
                  <a:srgbClr val="000000"/>
                </a:solidFill>
              </a:rPr>
              <a:t>-</a:t>
            </a:r>
            <a:r>
              <a:rPr lang="de-CH" altLang="de-DE" sz="2400" b="0">
                <a:solidFill>
                  <a:srgbClr val="000000"/>
                </a:solidFill>
                <a:cs typeface="Arial" charset="0"/>
              </a:rPr>
              <a:t>∞</a:t>
            </a:r>
          </a:p>
        </p:txBody>
      </p:sp>
      <p:sp>
        <p:nvSpPr>
          <p:cNvPr id="7178" name="Text Box 8"/>
          <p:cNvSpPr txBox="1">
            <a:spLocks noChangeArrowheads="1"/>
          </p:cNvSpPr>
          <p:nvPr/>
        </p:nvSpPr>
        <p:spPr bwMode="auto">
          <a:xfrm>
            <a:off x="971550" y="3429000"/>
            <a:ext cx="547688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CH" altLang="de-DE" sz="2400" b="0">
                <a:solidFill>
                  <a:srgbClr val="000000"/>
                </a:solidFill>
              </a:rPr>
              <a:t>r =</a:t>
            </a:r>
          </a:p>
        </p:txBody>
      </p:sp>
      <p:sp>
        <p:nvSpPr>
          <p:cNvPr id="7179" name="Text Box 9"/>
          <p:cNvSpPr txBox="1">
            <a:spLocks noChangeArrowheads="1"/>
          </p:cNvSpPr>
          <p:nvPr/>
        </p:nvSpPr>
        <p:spPr bwMode="auto">
          <a:xfrm>
            <a:off x="1568450" y="3398838"/>
            <a:ext cx="617538" cy="430212"/>
          </a:xfrm>
          <a:prstGeom prst="rect">
            <a:avLst/>
          </a:prstGeom>
          <a:solidFill>
            <a:srgbClr val="00FF00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b"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CH" altLang="de-DE" sz="2400" b="0">
                <a:solidFill>
                  <a:srgbClr val="000000"/>
                </a:solidFill>
              </a:rPr>
              <a:t>0.5</a:t>
            </a:r>
            <a:endParaRPr lang="de-CH" altLang="de-DE" sz="2400" b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66314" name="Oval 10"/>
          <p:cNvSpPr>
            <a:spLocks noChangeArrowheads="1"/>
          </p:cNvSpPr>
          <p:nvPr/>
        </p:nvSpPr>
        <p:spPr bwMode="auto">
          <a:xfrm>
            <a:off x="8348663" y="4010025"/>
            <a:ext cx="71437" cy="71438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endParaRPr lang="de-CH" altLang="de-DE"/>
          </a:p>
        </p:txBody>
      </p:sp>
      <p:sp>
        <p:nvSpPr>
          <p:cNvPr id="866315" name="Oval 11"/>
          <p:cNvSpPr>
            <a:spLocks noChangeArrowheads="1"/>
          </p:cNvSpPr>
          <p:nvPr/>
        </p:nvSpPr>
        <p:spPr bwMode="auto">
          <a:xfrm>
            <a:off x="8253413" y="4460875"/>
            <a:ext cx="71437" cy="71438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endParaRPr lang="de-CH" altLang="de-DE"/>
          </a:p>
        </p:txBody>
      </p:sp>
      <p:sp>
        <p:nvSpPr>
          <p:cNvPr id="866316" name="Oval 12"/>
          <p:cNvSpPr>
            <a:spLocks noChangeArrowheads="1"/>
          </p:cNvSpPr>
          <p:nvPr/>
        </p:nvSpPr>
        <p:spPr bwMode="auto">
          <a:xfrm>
            <a:off x="7950200" y="5016500"/>
            <a:ext cx="71438" cy="71438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endParaRPr lang="de-CH" altLang="de-DE"/>
          </a:p>
        </p:txBody>
      </p:sp>
      <p:sp>
        <p:nvSpPr>
          <p:cNvPr id="866317" name="Oval 13"/>
          <p:cNvSpPr>
            <a:spLocks noChangeArrowheads="1"/>
          </p:cNvSpPr>
          <p:nvPr/>
        </p:nvSpPr>
        <p:spPr bwMode="auto">
          <a:xfrm>
            <a:off x="7212013" y="5476875"/>
            <a:ext cx="71437" cy="71438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endParaRPr lang="de-CH" altLang="de-DE"/>
          </a:p>
        </p:txBody>
      </p:sp>
      <p:sp>
        <p:nvSpPr>
          <p:cNvPr id="866318" name="Oval 14"/>
          <p:cNvSpPr>
            <a:spLocks noChangeArrowheads="1"/>
          </p:cNvSpPr>
          <p:nvPr/>
        </p:nvSpPr>
        <p:spPr bwMode="auto">
          <a:xfrm>
            <a:off x="6176963" y="5438775"/>
            <a:ext cx="71437" cy="71438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endParaRPr lang="de-CH" altLang="de-DE"/>
          </a:p>
        </p:txBody>
      </p:sp>
      <p:sp>
        <p:nvSpPr>
          <p:cNvPr id="866319" name="Oval 15"/>
          <p:cNvSpPr>
            <a:spLocks noChangeArrowheads="1"/>
          </p:cNvSpPr>
          <p:nvPr/>
        </p:nvSpPr>
        <p:spPr bwMode="auto">
          <a:xfrm>
            <a:off x="5522913" y="4937125"/>
            <a:ext cx="71437" cy="71438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endParaRPr lang="de-CH" altLang="de-DE"/>
          </a:p>
        </p:txBody>
      </p:sp>
      <p:sp>
        <p:nvSpPr>
          <p:cNvPr id="866320" name="Oval 16"/>
          <p:cNvSpPr>
            <a:spLocks noChangeArrowheads="1"/>
          </p:cNvSpPr>
          <p:nvPr/>
        </p:nvSpPr>
        <p:spPr bwMode="auto">
          <a:xfrm>
            <a:off x="5262563" y="4422775"/>
            <a:ext cx="71437" cy="71438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endParaRPr lang="de-CH" altLang="de-DE"/>
          </a:p>
        </p:txBody>
      </p:sp>
      <p:sp>
        <p:nvSpPr>
          <p:cNvPr id="866321" name="Oval 17"/>
          <p:cNvSpPr>
            <a:spLocks noChangeArrowheads="1"/>
          </p:cNvSpPr>
          <p:nvPr/>
        </p:nvSpPr>
        <p:spPr bwMode="auto">
          <a:xfrm>
            <a:off x="5205413" y="4010025"/>
            <a:ext cx="71437" cy="71438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endParaRPr lang="de-CH" altLang="de-DE"/>
          </a:p>
        </p:txBody>
      </p:sp>
      <p:sp>
        <p:nvSpPr>
          <p:cNvPr id="866322" name="Oval 18"/>
          <p:cNvSpPr>
            <a:spLocks noChangeArrowheads="1"/>
          </p:cNvSpPr>
          <p:nvPr/>
        </p:nvSpPr>
        <p:spPr bwMode="auto">
          <a:xfrm>
            <a:off x="5268913" y="3590925"/>
            <a:ext cx="71437" cy="71438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endParaRPr lang="de-CH" altLang="de-DE"/>
          </a:p>
        </p:txBody>
      </p:sp>
      <p:sp>
        <p:nvSpPr>
          <p:cNvPr id="866323" name="Oval 19"/>
          <p:cNvSpPr>
            <a:spLocks noChangeArrowheads="1"/>
          </p:cNvSpPr>
          <p:nvPr/>
        </p:nvSpPr>
        <p:spPr bwMode="auto">
          <a:xfrm>
            <a:off x="5516563" y="3063875"/>
            <a:ext cx="71437" cy="71438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endParaRPr lang="de-CH" altLang="de-DE"/>
          </a:p>
        </p:txBody>
      </p:sp>
      <p:sp>
        <p:nvSpPr>
          <p:cNvPr id="866324" name="Oval 20"/>
          <p:cNvSpPr>
            <a:spLocks noChangeArrowheads="1"/>
          </p:cNvSpPr>
          <p:nvPr/>
        </p:nvSpPr>
        <p:spPr bwMode="auto">
          <a:xfrm>
            <a:off x="6183313" y="2568575"/>
            <a:ext cx="71437" cy="71438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endParaRPr lang="de-CH" altLang="de-DE"/>
          </a:p>
        </p:txBody>
      </p:sp>
      <p:sp>
        <p:nvSpPr>
          <p:cNvPr id="866325" name="Oval 21"/>
          <p:cNvSpPr>
            <a:spLocks noChangeArrowheads="1"/>
          </p:cNvSpPr>
          <p:nvPr/>
        </p:nvSpPr>
        <p:spPr bwMode="auto">
          <a:xfrm>
            <a:off x="7218363" y="2511425"/>
            <a:ext cx="71437" cy="71438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endParaRPr lang="de-CH" altLang="de-DE"/>
          </a:p>
        </p:txBody>
      </p:sp>
      <p:sp>
        <p:nvSpPr>
          <p:cNvPr id="866326" name="Oval 22"/>
          <p:cNvSpPr>
            <a:spLocks noChangeArrowheads="1"/>
          </p:cNvSpPr>
          <p:nvPr/>
        </p:nvSpPr>
        <p:spPr bwMode="auto">
          <a:xfrm>
            <a:off x="7942263" y="2981325"/>
            <a:ext cx="71437" cy="71438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endParaRPr lang="de-CH" altLang="de-DE"/>
          </a:p>
        </p:txBody>
      </p:sp>
      <p:sp>
        <p:nvSpPr>
          <p:cNvPr id="866327" name="Oval 23"/>
          <p:cNvSpPr>
            <a:spLocks noChangeArrowheads="1"/>
          </p:cNvSpPr>
          <p:nvPr/>
        </p:nvSpPr>
        <p:spPr bwMode="auto">
          <a:xfrm>
            <a:off x="8256588" y="3559175"/>
            <a:ext cx="71437" cy="71438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endParaRPr lang="de-CH" altLang="de-DE"/>
          </a:p>
        </p:txBody>
      </p:sp>
      <p:sp>
        <p:nvSpPr>
          <p:cNvPr id="7194" name="Oval 24"/>
          <p:cNvSpPr>
            <a:spLocks noChangeArrowheads="1"/>
          </p:cNvSpPr>
          <p:nvPr/>
        </p:nvSpPr>
        <p:spPr bwMode="auto">
          <a:xfrm>
            <a:off x="6045200" y="2889250"/>
            <a:ext cx="2330450" cy="2324100"/>
          </a:xfrm>
          <a:prstGeom prst="ellips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endParaRPr lang="de-CH" altLang="de-DE"/>
          </a:p>
        </p:txBody>
      </p:sp>
      <p:sp>
        <p:nvSpPr>
          <p:cNvPr id="866329" name="Text Box 25"/>
          <p:cNvSpPr txBox="1">
            <a:spLocks noChangeArrowheads="1"/>
          </p:cNvSpPr>
          <p:nvPr/>
        </p:nvSpPr>
        <p:spPr bwMode="auto">
          <a:xfrm>
            <a:off x="1536700" y="4208463"/>
            <a:ext cx="808038" cy="430212"/>
          </a:xfrm>
          <a:prstGeom prst="rect">
            <a:avLst/>
          </a:prstGeom>
          <a:solidFill>
            <a:srgbClr val="FFFF66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anchor="b"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CH" altLang="de-DE" sz="2400" b="0">
                <a:solidFill>
                  <a:srgbClr val="000000"/>
                </a:solidFill>
              </a:rPr>
              <a:t>-</a:t>
            </a:r>
            <a:r>
              <a:rPr lang="de-CH" altLang="de-DE" sz="2400" b="0">
                <a:solidFill>
                  <a:srgbClr val="000000"/>
                </a:solidFill>
                <a:cs typeface="Arial" charset="0"/>
              </a:rPr>
              <a:t>10</a:t>
            </a:r>
          </a:p>
        </p:txBody>
      </p:sp>
      <p:sp>
        <p:nvSpPr>
          <p:cNvPr id="866330" name="Text Box 26"/>
          <p:cNvSpPr txBox="1">
            <a:spLocks noChangeArrowheads="1"/>
          </p:cNvSpPr>
          <p:nvPr/>
        </p:nvSpPr>
        <p:spPr bwMode="auto">
          <a:xfrm>
            <a:off x="1536700" y="4208463"/>
            <a:ext cx="808038" cy="430212"/>
          </a:xfrm>
          <a:prstGeom prst="rect">
            <a:avLst/>
          </a:prstGeom>
          <a:solidFill>
            <a:srgbClr val="FFFF66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anchor="b"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CH" altLang="de-DE" sz="2400" b="0">
                <a:solidFill>
                  <a:srgbClr val="000000"/>
                </a:solidFill>
              </a:rPr>
              <a:t>-</a:t>
            </a:r>
            <a:r>
              <a:rPr lang="de-CH" altLang="de-DE" sz="2400" b="0">
                <a:solidFill>
                  <a:srgbClr val="000000"/>
                </a:solidFill>
                <a:cs typeface="Arial" charset="0"/>
              </a:rPr>
              <a:t>4</a:t>
            </a:r>
          </a:p>
        </p:txBody>
      </p:sp>
      <p:sp>
        <p:nvSpPr>
          <p:cNvPr id="866331" name="Text Box 27"/>
          <p:cNvSpPr txBox="1">
            <a:spLocks noChangeArrowheads="1"/>
          </p:cNvSpPr>
          <p:nvPr/>
        </p:nvSpPr>
        <p:spPr bwMode="auto">
          <a:xfrm>
            <a:off x="1536700" y="4208463"/>
            <a:ext cx="808038" cy="430212"/>
          </a:xfrm>
          <a:prstGeom prst="rect">
            <a:avLst/>
          </a:prstGeom>
          <a:solidFill>
            <a:srgbClr val="FFFF66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anchor="b"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CH" altLang="de-DE" sz="2400" b="0">
                <a:solidFill>
                  <a:srgbClr val="000000"/>
                </a:solidFill>
              </a:rPr>
              <a:t>-</a:t>
            </a:r>
            <a:r>
              <a:rPr lang="de-CH" altLang="de-DE" sz="2400" b="0">
                <a:solidFill>
                  <a:srgbClr val="000000"/>
                </a:solidFill>
                <a:cs typeface="Arial" charset="0"/>
              </a:rPr>
              <a:t>2</a:t>
            </a:r>
          </a:p>
        </p:txBody>
      </p:sp>
      <p:sp>
        <p:nvSpPr>
          <p:cNvPr id="866332" name="Text Box 28"/>
          <p:cNvSpPr txBox="1">
            <a:spLocks noChangeArrowheads="1"/>
          </p:cNvSpPr>
          <p:nvPr/>
        </p:nvSpPr>
        <p:spPr bwMode="auto">
          <a:xfrm>
            <a:off x="1536700" y="4208463"/>
            <a:ext cx="808038" cy="430212"/>
          </a:xfrm>
          <a:prstGeom prst="rect">
            <a:avLst/>
          </a:prstGeom>
          <a:solidFill>
            <a:srgbClr val="FFFF66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anchor="b"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CH" altLang="de-DE" sz="2400" b="0">
                <a:solidFill>
                  <a:srgbClr val="000000"/>
                </a:solidFill>
              </a:rPr>
              <a:t>-</a:t>
            </a:r>
            <a:r>
              <a:rPr lang="de-CH" altLang="de-DE" sz="2400" b="0">
                <a:solidFill>
                  <a:srgbClr val="000000"/>
                </a:solidFill>
                <a:cs typeface="Arial" charset="0"/>
              </a:rPr>
              <a:t>1</a:t>
            </a:r>
          </a:p>
        </p:txBody>
      </p:sp>
      <p:sp>
        <p:nvSpPr>
          <p:cNvPr id="866333" name="Text Box 29"/>
          <p:cNvSpPr txBox="1">
            <a:spLocks noChangeArrowheads="1"/>
          </p:cNvSpPr>
          <p:nvPr/>
        </p:nvSpPr>
        <p:spPr bwMode="auto">
          <a:xfrm>
            <a:off x="1536700" y="4208463"/>
            <a:ext cx="808038" cy="430212"/>
          </a:xfrm>
          <a:prstGeom prst="rect">
            <a:avLst/>
          </a:prstGeom>
          <a:solidFill>
            <a:srgbClr val="FFFF66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anchor="b"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CH" altLang="de-DE" sz="2400" b="0">
                <a:solidFill>
                  <a:srgbClr val="000000"/>
                </a:solidFill>
              </a:rPr>
              <a:t>-</a:t>
            </a:r>
            <a:r>
              <a:rPr lang="de-CH" altLang="de-DE" sz="2400" b="0">
                <a:solidFill>
                  <a:srgbClr val="000000"/>
                </a:solidFill>
                <a:cs typeface="Arial" charset="0"/>
              </a:rPr>
              <a:t>0.5</a:t>
            </a:r>
          </a:p>
        </p:txBody>
      </p:sp>
      <p:sp>
        <p:nvSpPr>
          <p:cNvPr id="866334" name="Text Box 30"/>
          <p:cNvSpPr txBox="1">
            <a:spLocks noChangeArrowheads="1"/>
          </p:cNvSpPr>
          <p:nvPr/>
        </p:nvSpPr>
        <p:spPr bwMode="auto">
          <a:xfrm>
            <a:off x="1536700" y="4208463"/>
            <a:ext cx="808038" cy="430212"/>
          </a:xfrm>
          <a:prstGeom prst="rect">
            <a:avLst/>
          </a:prstGeom>
          <a:solidFill>
            <a:srgbClr val="FFFF66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anchor="b"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CH" altLang="de-DE" sz="2400" b="0">
                <a:solidFill>
                  <a:srgbClr val="000000"/>
                </a:solidFill>
              </a:rPr>
              <a:t>-</a:t>
            </a:r>
            <a:r>
              <a:rPr lang="de-CH" altLang="de-DE" sz="2400" b="0">
                <a:solidFill>
                  <a:srgbClr val="000000"/>
                </a:solidFill>
                <a:cs typeface="Arial" charset="0"/>
              </a:rPr>
              <a:t>0.1</a:t>
            </a:r>
          </a:p>
        </p:txBody>
      </p:sp>
      <p:sp>
        <p:nvSpPr>
          <p:cNvPr id="866335" name="Text Box 31"/>
          <p:cNvSpPr txBox="1">
            <a:spLocks noChangeArrowheads="1"/>
          </p:cNvSpPr>
          <p:nvPr/>
        </p:nvSpPr>
        <p:spPr bwMode="auto">
          <a:xfrm>
            <a:off x="1549400" y="4208463"/>
            <a:ext cx="808038" cy="430212"/>
          </a:xfrm>
          <a:prstGeom prst="rect">
            <a:avLst/>
          </a:prstGeom>
          <a:solidFill>
            <a:srgbClr val="FFFF66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anchor="b"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CH" altLang="de-DE" sz="2400" b="0">
                <a:solidFill>
                  <a:srgbClr val="000000"/>
                </a:solidFill>
              </a:rPr>
              <a:t> 0</a:t>
            </a:r>
            <a:endParaRPr lang="de-CH" altLang="de-DE" sz="2400" b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66336" name="Text Box 32"/>
          <p:cNvSpPr txBox="1">
            <a:spLocks noChangeArrowheads="1"/>
          </p:cNvSpPr>
          <p:nvPr/>
        </p:nvSpPr>
        <p:spPr bwMode="auto">
          <a:xfrm>
            <a:off x="1549400" y="4208463"/>
            <a:ext cx="808038" cy="430212"/>
          </a:xfrm>
          <a:prstGeom prst="rect">
            <a:avLst/>
          </a:prstGeom>
          <a:solidFill>
            <a:srgbClr val="FFFF66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anchor="b"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CH" altLang="de-DE" sz="2400" b="0">
                <a:solidFill>
                  <a:srgbClr val="000000"/>
                </a:solidFill>
              </a:rPr>
              <a:t>+0.1</a:t>
            </a:r>
            <a:endParaRPr lang="de-CH" altLang="de-DE" sz="2400" b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66337" name="Text Box 33"/>
          <p:cNvSpPr txBox="1">
            <a:spLocks noChangeArrowheads="1"/>
          </p:cNvSpPr>
          <p:nvPr/>
        </p:nvSpPr>
        <p:spPr bwMode="auto">
          <a:xfrm>
            <a:off x="1536700" y="4208463"/>
            <a:ext cx="808038" cy="430212"/>
          </a:xfrm>
          <a:prstGeom prst="rect">
            <a:avLst/>
          </a:prstGeom>
          <a:solidFill>
            <a:srgbClr val="FFFF66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anchor="b"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CH" altLang="de-DE" sz="2400" b="0">
                <a:solidFill>
                  <a:srgbClr val="000000"/>
                </a:solidFill>
              </a:rPr>
              <a:t>+0.5</a:t>
            </a:r>
            <a:endParaRPr lang="de-CH" altLang="de-DE" sz="2400" b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66338" name="Text Box 34"/>
          <p:cNvSpPr txBox="1">
            <a:spLocks noChangeArrowheads="1"/>
          </p:cNvSpPr>
          <p:nvPr/>
        </p:nvSpPr>
        <p:spPr bwMode="auto">
          <a:xfrm>
            <a:off x="1536700" y="4208463"/>
            <a:ext cx="808038" cy="430212"/>
          </a:xfrm>
          <a:prstGeom prst="rect">
            <a:avLst/>
          </a:prstGeom>
          <a:solidFill>
            <a:srgbClr val="FFFF66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anchor="b"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CH" altLang="de-DE" sz="2400" b="0">
                <a:solidFill>
                  <a:srgbClr val="000000"/>
                </a:solidFill>
              </a:rPr>
              <a:t>+1</a:t>
            </a:r>
            <a:endParaRPr lang="de-CH" altLang="de-DE" sz="2400" b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66339" name="Text Box 35"/>
          <p:cNvSpPr txBox="1">
            <a:spLocks noChangeArrowheads="1"/>
          </p:cNvSpPr>
          <p:nvPr/>
        </p:nvSpPr>
        <p:spPr bwMode="auto">
          <a:xfrm>
            <a:off x="1549400" y="4208463"/>
            <a:ext cx="808038" cy="430212"/>
          </a:xfrm>
          <a:prstGeom prst="rect">
            <a:avLst/>
          </a:prstGeom>
          <a:solidFill>
            <a:srgbClr val="FFFF66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anchor="b"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CH" altLang="de-DE" sz="2400" b="0">
                <a:solidFill>
                  <a:srgbClr val="000000"/>
                </a:solidFill>
              </a:rPr>
              <a:t>+2</a:t>
            </a:r>
            <a:endParaRPr lang="de-CH" altLang="de-DE" sz="2400" b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66340" name="Text Box 36"/>
          <p:cNvSpPr txBox="1">
            <a:spLocks noChangeArrowheads="1"/>
          </p:cNvSpPr>
          <p:nvPr/>
        </p:nvSpPr>
        <p:spPr bwMode="auto">
          <a:xfrm>
            <a:off x="1549400" y="4208463"/>
            <a:ext cx="808038" cy="430212"/>
          </a:xfrm>
          <a:prstGeom prst="rect">
            <a:avLst/>
          </a:prstGeom>
          <a:solidFill>
            <a:srgbClr val="FFFF66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anchor="b"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CH" altLang="de-DE" sz="2400" b="0">
                <a:solidFill>
                  <a:srgbClr val="000000"/>
                </a:solidFill>
              </a:rPr>
              <a:t>+4</a:t>
            </a:r>
            <a:endParaRPr lang="de-CH" altLang="de-DE" sz="2400" b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66341" name="Text Box 37"/>
          <p:cNvSpPr txBox="1">
            <a:spLocks noChangeArrowheads="1"/>
          </p:cNvSpPr>
          <p:nvPr/>
        </p:nvSpPr>
        <p:spPr bwMode="auto">
          <a:xfrm>
            <a:off x="1549400" y="4208463"/>
            <a:ext cx="808038" cy="430212"/>
          </a:xfrm>
          <a:prstGeom prst="rect">
            <a:avLst/>
          </a:prstGeom>
          <a:solidFill>
            <a:srgbClr val="FFFF66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anchor="b"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CH" altLang="de-DE" sz="2400" b="0">
                <a:solidFill>
                  <a:srgbClr val="000000"/>
                </a:solidFill>
              </a:rPr>
              <a:t>+10</a:t>
            </a:r>
            <a:endParaRPr lang="de-CH" altLang="de-DE" sz="2400" b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66342" name="Text Box 38"/>
          <p:cNvSpPr txBox="1">
            <a:spLocks noChangeArrowheads="1"/>
          </p:cNvSpPr>
          <p:nvPr/>
        </p:nvSpPr>
        <p:spPr bwMode="auto">
          <a:xfrm>
            <a:off x="1549400" y="4208463"/>
            <a:ext cx="808038" cy="430212"/>
          </a:xfrm>
          <a:prstGeom prst="rect">
            <a:avLst/>
          </a:prstGeom>
          <a:solidFill>
            <a:srgbClr val="FFFF66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anchor="b"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CH" altLang="de-DE" sz="2400" b="0">
                <a:solidFill>
                  <a:srgbClr val="000000"/>
                </a:solidFill>
              </a:rPr>
              <a:t>+</a:t>
            </a:r>
            <a:r>
              <a:rPr lang="de-CH" altLang="de-DE" sz="2400" b="0">
                <a:solidFill>
                  <a:srgbClr val="000000"/>
                </a:solidFill>
                <a:cs typeface="Arial" charset="0"/>
              </a:rPr>
              <a:t>∞</a:t>
            </a:r>
          </a:p>
        </p:txBody>
      </p:sp>
      <p:sp>
        <p:nvSpPr>
          <p:cNvPr id="7209" name="Text Box 39"/>
          <p:cNvSpPr txBox="1">
            <a:spLocks noChangeArrowheads="1"/>
          </p:cNvSpPr>
          <p:nvPr/>
        </p:nvSpPr>
        <p:spPr bwMode="auto">
          <a:xfrm>
            <a:off x="5986463" y="4006850"/>
            <a:ext cx="282575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CH" altLang="de-DE" sz="1400" b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866344" name="Oval 40"/>
          <p:cNvSpPr>
            <a:spLocks noChangeArrowheads="1"/>
          </p:cNvSpPr>
          <p:nvPr/>
        </p:nvSpPr>
        <p:spPr bwMode="auto">
          <a:xfrm>
            <a:off x="5235575" y="2489200"/>
            <a:ext cx="3130550" cy="3105150"/>
          </a:xfrm>
          <a:prstGeom prst="ellips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endParaRPr lang="de-CH" altLang="de-DE"/>
          </a:p>
        </p:txBody>
      </p:sp>
      <p:sp>
        <p:nvSpPr>
          <p:cNvPr id="866345" name="Text Box 41"/>
          <p:cNvSpPr txBox="1">
            <a:spLocks noChangeArrowheads="1"/>
          </p:cNvSpPr>
          <p:nvPr/>
        </p:nvSpPr>
        <p:spPr bwMode="auto">
          <a:xfrm>
            <a:off x="5214938" y="3997325"/>
            <a:ext cx="430212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CH" altLang="de-DE" sz="1400" b="0">
                <a:solidFill>
                  <a:srgbClr val="FF0000"/>
                </a:solidFill>
              </a:rPr>
              <a:t>0.5</a:t>
            </a:r>
          </a:p>
        </p:txBody>
      </p:sp>
      <p:sp>
        <p:nvSpPr>
          <p:cNvPr id="866346" name="AutoShape 4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07425" y="6480175"/>
            <a:ext cx="536575" cy="377825"/>
          </a:xfrm>
          <a:prstGeom prst="actionButtonForwardNext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endParaRPr lang="de-CH" altLang="de-DE"/>
          </a:p>
        </p:txBody>
      </p:sp>
      <p:sp>
        <p:nvSpPr>
          <p:cNvPr id="7213" name="Text Box 43"/>
          <p:cNvSpPr txBox="1">
            <a:spLocks noChangeArrowheads="1"/>
          </p:cNvSpPr>
          <p:nvPr/>
        </p:nvSpPr>
        <p:spPr bwMode="auto">
          <a:xfrm>
            <a:off x="954088" y="5387975"/>
            <a:ext cx="2684462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CH" altLang="de-DE" sz="2400">
                <a:solidFill>
                  <a:srgbClr val="FF0000"/>
                </a:solidFill>
              </a:rPr>
              <a:t>This gives a constant-r-circle for r = 0.5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6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6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8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48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62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72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74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84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86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96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98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08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122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132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134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144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146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156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158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16800"/>
                            </p:stCondLst>
                            <p:childTnLst>
                              <p:par>
                                <p:cTn id="92" presetID="1" presetClass="entr" presetSubtype="0" fill="hold" grpId="1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9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866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9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1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6311" grpId="0" animBg="1"/>
      <p:bldP spid="866314" grpId="0" animBg="1"/>
      <p:bldP spid="866314" grpId="1" animBg="1"/>
      <p:bldP spid="866315" grpId="0" animBg="1"/>
      <p:bldP spid="866316" grpId="0" animBg="1"/>
      <p:bldP spid="866317" grpId="0" animBg="1"/>
      <p:bldP spid="866318" grpId="0" animBg="1"/>
      <p:bldP spid="866319" grpId="0" animBg="1"/>
      <p:bldP spid="866320" grpId="0" animBg="1"/>
      <p:bldP spid="866321" grpId="0" animBg="1"/>
      <p:bldP spid="866322" grpId="0" animBg="1"/>
      <p:bldP spid="866323" grpId="0" animBg="1"/>
      <p:bldP spid="866324" grpId="0" animBg="1"/>
      <p:bldP spid="866325" grpId="0" animBg="1"/>
      <p:bldP spid="866326" grpId="0" animBg="1"/>
      <p:bldP spid="866327" grpId="0" animBg="1"/>
      <p:bldP spid="866329" grpId="0" animBg="1"/>
      <p:bldP spid="866330" grpId="0" animBg="1"/>
      <p:bldP spid="866331" grpId="0" animBg="1"/>
      <p:bldP spid="866332" grpId="0" animBg="1"/>
      <p:bldP spid="866333" grpId="0" animBg="1"/>
      <p:bldP spid="866334" grpId="0" animBg="1"/>
      <p:bldP spid="866335" grpId="0" animBg="1"/>
      <p:bldP spid="866336" grpId="0" animBg="1"/>
      <p:bldP spid="866337" grpId="0" animBg="1"/>
      <p:bldP spid="866338" grpId="0" animBg="1"/>
      <p:bldP spid="866339" grpId="0" animBg="1"/>
      <p:bldP spid="866340" grpId="0" animBg="1"/>
      <p:bldP spid="866341" grpId="0" animBg="1"/>
      <p:bldP spid="866342" grpId="0" animBg="1"/>
      <p:bldP spid="866344" grpId="0" animBg="1"/>
      <p:bldP spid="866345" grpId="0"/>
      <p:bldP spid="86634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109"/>
          <p:cNvSpPr>
            <a:spLocks noChangeArrowheads="1"/>
          </p:cNvSpPr>
          <p:nvPr/>
        </p:nvSpPr>
        <p:spPr bwMode="auto">
          <a:xfrm>
            <a:off x="5299075" y="889000"/>
            <a:ext cx="1195388" cy="336550"/>
          </a:xfrm>
          <a:prstGeom prst="rect">
            <a:avLst/>
          </a:prstGeom>
          <a:solidFill>
            <a:srgbClr val="FCFE9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endParaRPr lang="de-CH" altLang="de-DE"/>
          </a:p>
        </p:txBody>
      </p:sp>
      <p:sp>
        <p:nvSpPr>
          <p:cNvPr id="8197" name="Rectangle 108"/>
          <p:cNvSpPr>
            <a:spLocks noChangeArrowheads="1"/>
          </p:cNvSpPr>
          <p:nvPr/>
        </p:nvSpPr>
        <p:spPr bwMode="auto">
          <a:xfrm>
            <a:off x="3241675" y="935038"/>
            <a:ext cx="1423988" cy="311150"/>
          </a:xfrm>
          <a:prstGeom prst="rect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endParaRPr lang="de-CH" altLang="de-DE"/>
          </a:p>
        </p:txBody>
      </p:sp>
      <p:graphicFrame>
        <p:nvGraphicFramePr>
          <p:cNvPr id="8194" name="Object 2"/>
          <p:cNvGraphicFramePr>
            <a:graphicFrameLocks noGrp="1" noChangeAspect="1"/>
          </p:cNvGraphicFramePr>
          <p:nvPr>
            <p:ph sz="half" idx="1"/>
          </p:nvPr>
        </p:nvGraphicFramePr>
        <p:xfrm>
          <a:off x="3270250" y="1303338"/>
          <a:ext cx="5588000" cy="555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12" name="VISIO" r:id="rId4" imgW="3417840" imgH="3398040" progId="Visio.Drawing.6">
                  <p:embed/>
                </p:oleObj>
              </mc:Choice>
              <mc:Fallback>
                <p:oleObj name="VISIO" r:id="rId4" imgW="3417840" imgH="3398040" progId="Visio.Drawing.6">
                  <p:embed/>
                  <p:pic>
                    <p:nvPicPr>
                      <p:cNvPr id="0" name="Object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0250" y="1303338"/>
                        <a:ext cx="5588000" cy="5554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901700" algn="l"/>
              </a:tabLst>
            </a:pPr>
            <a:r>
              <a:rPr lang="de-DE" altLang="de-DE" smtClean="0"/>
              <a:t>Smith-Chart</a:t>
            </a:r>
          </a:p>
        </p:txBody>
      </p:sp>
      <p:graphicFrame>
        <p:nvGraphicFramePr>
          <p:cNvPr id="8195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852488" y="1646238"/>
          <a:ext cx="1357312" cy="608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13" name="Equation" r:id="rId6" imgW="850680" imgH="419040" progId="Equation.DSMT4">
                  <p:embed/>
                </p:oleObj>
              </mc:Choice>
              <mc:Fallback>
                <p:oleObj name="Equation" r:id="rId6" imgW="850680" imgH="41904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2488" y="1646238"/>
                        <a:ext cx="1357312" cy="608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9" name="Text Box 5"/>
          <p:cNvSpPr txBox="1">
            <a:spLocks noChangeArrowheads="1"/>
          </p:cNvSpPr>
          <p:nvPr/>
        </p:nvSpPr>
        <p:spPr bwMode="auto">
          <a:xfrm>
            <a:off x="858838" y="714375"/>
            <a:ext cx="76327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CH" altLang="de-DE" sz="2000">
                <a:solidFill>
                  <a:srgbClr val="000000"/>
                </a:solidFill>
              </a:rPr>
              <a:t>Draw the locus for</a:t>
            </a:r>
            <a:r>
              <a:rPr lang="de-CH" altLang="de-DE"/>
              <a:t> </a:t>
            </a:r>
            <a:r>
              <a:rPr lang="de-CH" altLang="de-DE" sz="2000">
                <a:solidFill>
                  <a:srgbClr val="FF0000"/>
                </a:solidFill>
              </a:rPr>
              <a:t>r = 0.2, 2, 4</a:t>
            </a:r>
            <a:r>
              <a:rPr lang="de-CH" altLang="de-DE" sz="2000">
                <a:solidFill>
                  <a:srgbClr val="000000"/>
                </a:solidFill>
              </a:rPr>
              <a:t>  and</a:t>
            </a:r>
            <a:r>
              <a:rPr lang="de-CH" altLang="de-DE" sz="2000"/>
              <a:t>   </a:t>
            </a:r>
            <a:r>
              <a:rPr lang="en-US" altLang="de-DE" sz="2000">
                <a:solidFill>
                  <a:srgbClr val="FF0000"/>
                </a:solidFill>
                <a:cs typeface="Arial" charset="0"/>
              </a:rPr>
              <a:t>-</a:t>
            </a:r>
            <a:r>
              <a:rPr lang="de-CH" altLang="de-DE" sz="2000">
                <a:solidFill>
                  <a:srgbClr val="FF0000"/>
                </a:solidFill>
                <a:cs typeface="Arial" charset="0"/>
              </a:rPr>
              <a:t>∞&lt;x&lt;+∞</a:t>
            </a:r>
          </a:p>
        </p:txBody>
      </p:sp>
      <p:sp>
        <p:nvSpPr>
          <p:cNvPr id="8200" name="Text Box 6"/>
          <p:cNvSpPr txBox="1">
            <a:spLocks noChangeArrowheads="1"/>
          </p:cNvSpPr>
          <p:nvPr/>
        </p:nvSpPr>
        <p:spPr bwMode="auto">
          <a:xfrm>
            <a:off x="950913" y="4241800"/>
            <a:ext cx="598487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CH" altLang="de-DE" sz="2400" b="0">
                <a:solidFill>
                  <a:srgbClr val="000000"/>
                </a:solidFill>
              </a:rPr>
              <a:t>x =</a:t>
            </a:r>
          </a:p>
        </p:txBody>
      </p:sp>
      <p:sp>
        <p:nvSpPr>
          <p:cNvPr id="868359" name="Text Box 7"/>
          <p:cNvSpPr txBox="1">
            <a:spLocks noChangeArrowheads="1"/>
          </p:cNvSpPr>
          <p:nvPr/>
        </p:nvSpPr>
        <p:spPr bwMode="auto">
          <a:xfrm>
            <a:off x="1547813" y="4211638"/>
            <a:ext cx="744537" cy="430212"/>
          </a:xfrm>
          <a:prstGeom prst="rect">
            <a:avLst/>
          </a:prstGeom>
          <a:solidFill>
            <a:srgbClr val="FFFF66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anchor="b"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CH" altLang="de-DE" sz="2400" b="0">
                <a:solidFill>
                  <a:srgbClr val="000000"/>
                </a:solidFill>
              </a:rPr>
              <a:t>-</a:t>
            </a:r>
            <a:r>
              <a:rPr lang="de-CH" altLang="de-DE" sz="2400" b="0">
                <a:solidFill>
                  <a:srgbClr val="000000"/>
                </a:solidFill>
                <a:cs typeface="Arial" charset="0"/>
              </a:rPr>
              <a:t>∞</a:t>
            </a:r>
          </a:p>
        </p:txBody>
      </p:sp>
      <p:sp>
        <p:nvSpPr>
          <p:cNvPr id="8202" name="Text Box 8"/>
          <p:cNvSpPr txBox="1">
            <a:spLocks noChangeArrowheads="1"/>
          </p:cNvSpPr>
          <p:nvPr/>
        </p:nvSpPr>
        <p:spPr bwMode="auto">
          <a:xfrm>
            <a:off x="971550" y="3429000"/>
            <a:ext cx="547688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CH" altLang="de-DE" sz="2400" b="0">
                <a:solidFill>
                  <a:srgbClr val="000000"/>
                </a:solidFill>
              </a:rPr>
              <a:t>r =</a:t>
            </a:r>
          </a:p>
        </p:txBody>
      </p:sp>
      <p:sp>
        <p:nvSpPr>
          <p:cNvPr id="8203" name="Text Box 9"/>
          <p:cNvSpPr txBox="1">
            <a:spLocks noChangeArrowheads="1"/>
          </p:cNvSpPr>
          <p:nvPr/>
        </p:nvSpPr>
        <p:spPr bwMode="auto">
          <a:xfrm>
            <a:off x="1568450" y="3398838"/>
            <a:ext cx="669925" cy="430212"/>
          </a:xfrm>
          <a:prstGeom prst="rect">
            <a:avLst/>
          </a:prstGeom>
          <a:solidFill>
            <a:srgbClr val="00FF00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anchor="b"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CH" altLang="de-DE" sz="2400" b="0">
                <a:solidFill>
                  <a:srgbClr val="000000"/>
                </a:solidFill>
              </a:rPr>
              <a:t>0.2</a:t>
            </a:r>
            <a:endParaRPr lang="de-CH" altLang="de-DE" sz="2400" b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68362" name="Oval 10"/>
          <p:cNvSpPr>
            <a:spLocks noChangeArrowheads="1"/>
          </p:cNvSpPr>
          <p:nvPr/>
        </p:nvSpPr>
        <p:spPr bwMode="auto">
          <a:xfrm>
            <a:off x="8348663" y="4010025"/>
            <a:ext cx="71437" cy="71438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endParaRPr lang="de-CH" altLang="de-DE"/>
          </a:p>
        </p:txBody>
      </p:sp>
      <p:sp>
        <p:nvSpPr>
          <p:cNvPr id="868363" name="Oval 11"/>
          <p:cNvSpPr>
            <a:spLocks noChangeArrowheads="1"/>
          </p:cNvSpPr>
          <p:nvPr/>
        </p:nvSpPr>
        <p:spPr bwMode="auto">
          <a:xfrm>
            <a:off x="8253413" y="4460875"/>
            <a:ext cx="71437" cy="71438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endParaRPr lang="de-CH" altLang="de-DE"/>
          </a:p>
        </p:txBody>
      </p:sp>
      <p:sp>
        <p:nvSpPr>
          <p:cNvPr id="868364" name="Oval 12"/>
          <p:cNvSpPr>
            <a:spLocks noChangeArrowheads="1"/>
          </p:cNvSpPr>
          <p:nvPr/>
        </p:nvSpPr>
        <p:spPr bwMode="auto">
          <a:xfrm>
            <a:off x="8001000" y="5086350"/>
            <a:ext cx="71438" cy="71438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endParaRPr lang="de-CH" altLang="de-DE"/>
          </a:p>
        </p:txBody>
      </p:sp>
      <p:sp>
        <p:nvSpPr>
          <p:cNvPr id="868365" name="Oval 13"/>
          <p:cNvSpPr>
            <a:spLocks noChangeArrowheads="1"/>
          </p:cNvSpPr>
          <p:nvPr/>
        </p:nvSpPr>
        <p:spPr bwMode="auto">
          <a:xfrm>
            <a:off x="7294563" y="5718175"/>
            <a:ext cx="71437" cy="71438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endParaRPr lang="de-CH" altLang="de-DE"/>
          </a:p>
        </p:txBody>
      </p:sp>
      <p:sp>
        <p:nvSpPr>
          <p:cNvPr id="868366" name="Oval 14"/>
          <p:cNvSpPr>
            <a:spLocks noChangeArrowheads="1"/>
          </p:cNvSpPr>
          <p:nvPr/>
        </p:nvSpPr>
        <p:spPr bwMode="auto">
          <a:xfrm>
            <a:off x="6037263" y="5895975"/>
            <a:ext cx="71437" cy="71438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endParaRPr lang="de-CH" altLang="de-DE"/>
          </a:p>
        </p:txBody>
      </p:sp>
      <p:sp>
        <p:nvSpPr>
          <p:cNvPr id="868367" name="Oval 15"/>
          <p:cNvSpPr>
            <a:spLocks noChangeArrowheads="1"/>
          </p:cNvSpPr>
          <p:nvPr/>
        </p:nvSpPr>
        <p:spPr bwMode="auto">
          <a:xfrm>
            <a:off x="5014913" y="5381625"/>
            <a:ext cx="71437" cy="71438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endParaRPr lang="de-CH" altLang="de-DE"/>
          </a:p>
        </p:txBody>
      </p:sp>
      <p:sp>
        <p:nvSpPr>
          <p:cNvPr id="868368" name="Oval 16"/>
          <p:cNvSpPr>
            <a:spLocks noChangeArrowheads="1"/>
          </p:cNvSpPr>
          <p:nvPr/>
        </p:nvSpPr>
        <p:spPr bwMode="auto">
          <a:xfrm>
            <a:off x="4545013" y="4645025"/>
            <a:ext cx="71437" cy="71438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endParaRPr lang="de-CH" altLang="de-DE"/>
          </a:p>
        </p:txBody>
      </p:sp>
      <p:sp>
        <p:nvSpPr>
          <p:cNvPr id="868369" name="Oval 17"/>
          <p:cNvSpPr>
            <a:spLocks noChangeArrowheads="1"/>
          </p:cNvSpPr>
          <p:nvPr/>
        </p:nvSpPr>
        <p:spPr bwMode="auto">
          <a:xfrm>
            <a:off x="4437063" y="4003675"/>
            <a:ext cx="71437" cy="71438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endParaRPr lang="de-CH" altLang="de-DE"/>
          </a:p>
        </p:txBody>
      </p:sp>
      <p:sp>
        <p:nvSpPr>
          <p:cNvPr id="868370" name="Oval 18"/>
          <p:cNvSpPr>
            <a:spLocks noChangeArrowheads="1"/>
          </p:cNvSpPr>
          <p:nvPr/>
        </p:nvSpPr>
        <p:spPr bwMode="auto">
          <a:xfrm>
            <a:off x="4538663" y="3368675"/>
            <a:ext cx="71437" cy="71438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endParaRPr lang="de-CH" altLang="de-DE"/>
          </a:p>
        </p:txBody>
      </p:sp>
      <p:sp>
        <p:nvSpPr>
          <p:cNvPr id="868371" name="Oval 19"/>
          <p:cNvSpPr>
            <a:spLocks noChangeArrowheads="1"/>
          </p:cNvSpPr>
          <p:nvPr/>
        </p:nvSpPr>
        <p:spPr bwMode="auto">
          <a:xfrm>
            <a:off x="5008563" y="2638425"/>
            <a:ext cx="71437" cy="71438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endParaRPr lang="de-CH" altLang="de-DE"/>
          </a:p>
        </p:txBody>
      </p:sp>
      <p:sp>
        <p:nvSpPr>
          <p:cNvPr id="868372" name="Oval 20"/>
          <p:cNvSpPr>
            <a:spLocks noChangeArrowheads="1"/>
          </p:cNvSpPr>
          <p:nvPr/>
        </p:nvSpPr>
        <p:spPr bwMode="auto">
          <a:xfrm>
            <a:off x="6043613" y="2117725"/>
            <a:ext cx="71437" cy="71438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endParaRPr lang="de-CH" altLang="de-DE"/>
          </a:p>
        </p:txBody>
      </p:sp>
      <p:sp>
        <p:nvSpPr>
          <p:cNvPr id="868373" name="Oval 21"/>
          <p:cNvSpPr>
            <a:spLocks noChangeArrowheads="1"/>
          </p:cNvSpPr>
          <p:nvPr/>
        </p:nvSpPr>
        <p:spPr bwMode="auto">
          <a:xfrm>
            <a:off x="7307263" y="2301875"/>
            <a:ext cx="71437" cy="71438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endParaRPr lang="de-CH" altLang="de-DE"/>
          </a:p>
        </p:txBody>
      </p:sp>
      <p:sp>
        <p:nvSpPr>
          <p:cNvPr id="868374" name="Oval 22"/>
          <p:cNvSpPr>
            <a:spLocks noChangeArrowheads="1"/>
          </p:cNvSpPr>
          <p:nvPr/>
        </p:nvSpPr>
        <p:spPr bwMode="auto">
          <a:xfrm>
            <a:off x="8005763" y="2943225"/>
            <a:ext cx="71437" cy="71438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endParaRPr lang="de-CH" altLang="de-DE"/>
          </a:p>
        </p:txBody>
      </p:sp>
      <p:sp>
        <p:nvSpPr>
          <p:cNvPr id="868375" name="Oval 23"/>
          <p:cNvSpPr>
            <a:spLocks noChangeArrowheads="1"/>
          </p:cNvSpPr>
          <p:nvPr/>
        </p:nvSpPr>
        <p:spPr bwMode="auto">
          <a:xfrm>
            <a:off x="8256588" y="3559175"/>
            <a:ext cx="71437" cy="71438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endParaRPr lang="de-CH" altLang="de-DE"/>
          </a:p>
        </p:txBody>
      </p:sp>
      <p:sp>
        <p:nvSpPr>
          <p:cNvPr id="8218" name="Oval 24"/>
          <p:cNvSpPr>
            <a:spLocks noChangeArrowheads="1"/>
          </p:cNvSpPr>
          <p:nvPr/>
        </p:nvSpPr>
        <p:spPr bwMode="auto">
          <a:xfrm>
            <a:off x="6045200" y="2889250"/>
            <a:ext cx="2330450" cy="2324100"/>
          </a:xfrm>
          <a:prstGeom prst="ellips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endParaRPr lang="de-CH" altLang="de-DE"/>
          </a:p>
        </p:txBody>
      </p:sp>
      <p:sp>
        <p:nvSpPr>
          <p:cNvPr id="868377" name="Text Box 25"/>
          <p:cNvSpPr txBox="1">
            <a:spLocks noChangeArrowheads="1"/>
          </p:cNvSpPr>
          <p:nvPr/>
        </p:nvSpPr>
        <p:spPr bwMode="auto">
          <a:xfrm>
            <a:off x="1536700" y="4208463"/>
            <a:ext cx="808038" cy="430212"/>
          </a:xfrm>
          <a:prstGeom prst="rect">
            <a:avLst/>
          </a:prstGeom>
          <a:solidFill>
            <a:srgbClr val="FFFF66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anchor="b"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CH" altLang="de-DE" sz="2400" b="0">
                <a:solidFill>
                  <a:srgbClr val="000000"/>
                </a:solidFill>
              </a:rPr>
              <a:t>-</a:t>
            </a:r>
            <a:r>
              <a:rPr lang="de-CH" altLang="de-DE" sz="2400" b="0">
                <a:solidFill>
                  <a:srgbClr val="000000"/>
                </a:solidFill>
                <a:cs typeface="Arial" charset="0"/>
              </a:rPr>
              <a:t>10</a:t>
            </a:r>
          </a:p>
        </p:txBody>
      </p:sp>
      <p:sp>
        <p:nvSpPr>
          <p:cNvPr id="868378" name="Text Box 26"/>
          <p:cNvSpPr txBox="1">
            <a:spLocks noChangeArrowheads="1"/>
          </p:cNvSpPr>
          <p:nvPr/>
        </p:nvSpPr>
        <p:spPr bwMode="auto">
          <a:xfrm>
            <a:off x="1536700" y="4208463"/>
            <a:ext cx="808038" cy="430212"/>
          </a:xfrm>
          <a:prstGeom prst="rect">
            <a:avLst/>
          </a:prstGeom>
          <a:solidFill>
            <a:srgbClr val="FFFF66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anchor="b"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CH" altLang="de-DE" sz="2400" b="0">
                <a:solidFill>
                  <a:srgbClr val="000000"/>
                </a:solidFill>
              </a:rPr>
              <a:t>-</a:t>
            </a:r>
            <a:r>
              <a:rPr lang="de-CH" altLang="de-DE" sz="2400" b="0">
                <a:solidFill>
                  <a:srgbClr val="000000"/>
                </a:solidFill>
                <a:cs typeface="Arial" charset="0"/>
              </a:rPr>
              <a:t>4</a:t>
            </a:r>
          </a:p>
        </p:txBody>
      </p:sp>
      <p:sp>
        <p:nvSpPr>
          <p:cNvPr id="868379" name="Text Box 27"/>
          <p:cNvSpPr txBox="1">
            <a:spLocks noChangeArrowheads="1"/>
          </p:cNvSpPr>
          <p:nvPr/>
        </p:nvSpPr>
        <p:spPr bwMode="auto">
          <a:xfrm>
            <a:off x="1536700" y="4208463"/>
            <a:ext cx="808038" cy="430212"/>
          </a:xfrm>
          <a:prstGeom prst="rect">
            <a:avLst/>
          </a:prstGeom>
          <a:solidFill>
            <a:srgbClr val="FFFF66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anchor="b"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CH" altLang="de-DE" sz="2400" b="0">
                <a:solidFill>
                  <a:srgbClr val="000000"/>
                </a:solidFill>
              </a:rPr>
              <a:t>-</a:t>
            </a:r>
            <a:r>
              <a:rPr lang="de-CH" altLang="de-DE" sz="2400" b="0">
                <a:solidFill>
                  <a:srgbClr val="000000"/>
                </a:solidFill>
                <a:cs typeface="Arial" charset="0"/>
              </a:rPr>
              <a:t>2</a:t>
            </a:r>
          </a:p>
        </p:txBody>
      </p:sp>
      <p:sp>
        <p:nvSpPr>
          <p:cNvPr id="868380" name="Text Box 28"/>
          <p:cNvSpPr txBox="1">
            <a:spLocks noChangeArrowheads="1"/>
          </p:cNvSpPr>
          <p:nvPr/>
        </p:nvSpPr>
        <p:spPr bwMode="auto">
          <a:xfrm>
            <a:off x="1536700" y="4208463"/>
            <a:ext cx="808038" cy="430212"/>
          </a:xfrm>
          <a:prstGeom prst="rect">
            <a:avLst/>
          </a:prstGeom>
          <a:solidFill>
            <a:srgbClr val="FFFF66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anchor="b"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CH" altLang="de-DE" sz="2400" b="0">
                <a:solidFill>
                  <a:srgbClr val="000000"/>
                </a:solidFill>
              </a:rPr>
              <a:t>-</a:t>
            </a:r>
            <a:r>
              <a:rPr lang="de-CH" altLang="de-DE" sz="2400" b="0">
                <a:solidFill>
                  <a:srgbClr val="000000"/>
                </a:solidFill>
                <a:cs typeface="Arial" charset="0"/>
              </a:rPr>
              <a:t>1</a:t>
            </a:r>
          </a:p>
        </p:txBody>
      </p:sp>
      <p:sp>
        <p:nvSpPr>
          <p:cNvPr id="868381" name="Text Box 29"/>
          <p:cNvSpPr txBox="1">
            <a:spLocks noChangeArrowheads="1"/>
          </p:cNvSpPr>
          <p:nvPr/>
        </p:nvSpPr>
        <p:spPr bwMode="auto">
          <a:xfrm>
            <a:off x="1536700" y="4208463"/>
            <a:ext cx="808038" cy="430212"/>
          </a:xfrm>
          <a:prstGeom prst="rect">
            <a:avLst/>
          </a:prstGeom>
          <a:solidFill>
            <a:srgbClr val="FFFF66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anchor="b"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CH" altLang="de-DE" sz="2400" b="0">
                <a:solidFill>
                  <a:srgbClr val="000000"/>
                </a:solidFill>
              </a:rPr>
              <a:t>-</a:t>
            </a:r>
            <a:r>
              <a:rPr lang="de-CH" altLang="de-DE" sz="2400" b="0">
                <a:solidFill>
                  <a:srgbClr val="000000"/>
                </a:solidFill>
                <a:cs typeface="Arial" charset="0"/>
              </a:rPr>
              <a:t>0.5</a:t>
            </a:r>
          </a:p>
        </p:txBody>
      </p:sp>
      <p:sp>
        <p:nvSpPr>
          <p:cNvPr id="868382" name="Text Box 30"/>
          <p:cNvSpPr txBox="1">
            <a:spLocks noChangeArrowheads="1"/>
          </p:cNvSpPr>
          <p:nvPr/>
        </p:nvSpPr>
        <p:spPr bwMode="auto">
          <a:xfrm>
            <a:off x="1536700" y="4208463"/>
            <a:ext cx="808038" cy="430212"/>
          </a:xfrm>
          <a:prstGeom prst="rect">
            <a:avLst/>
          </a:prstGeom>
          <a:solidFill>
            <a:srgbClr val="FFFF66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anchor="b"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CH" altLang="de-DE" sz="2400" b="0">
                <a:solidFill>
                  <a:srgbClr val="000000"/>
                </a:solidFill>
              </a:rPr>
              <a:t>-</a:t>
            </a:r>
            <a:r>
              <a:rPr lang="de-CH" altLang="de-DE" sz="2400" b="0">
                <a:solidFill>
                  <a:srgbClr val="000000"/>
                </a:solidFill>
                <a:cs typeface="Arial" charset="0"/>
              </a:rPr>
              <a:t>0.1</a:t>
            </a:r>
          </a:p>
        </p:txBody>
      </p:sp>
      <p:sp>
        <p:nvSpPr>
          <p:cNvPr id="868383" name="Text Box 31"/>
          <p:cNvSpPr txBox="1">
            <a:spLocks noChangeArrowheads="1"/>
          </p:cNvSpPr>
          <p:nvPr/>
        </p:nvSpPr>
        <p:spPr bwMode="auto">
          <a:xfrm>
            <a:off x="1549400" y="4208463"/>
            <a:ext cx="808038" cy="430212"/>
          </a:xfrm>
          <a:prstGeom prst="rect">
            <a:avLst/>
          </a:prstGeom>
          <a:solidFill>
            <a:srgbClr val="FFFF66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anchor="b"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CH" altLang="de-DE" sz="2400" b="0">
                <a:solidFill>
                  <a:srgbClr val="000000"/>
                </a:solidFill>
              </a:rPr>
              <a:t> 0</a:t>
            </a:r>
            <a:endParaRPr lang="de-CH" altLang="de-DE" sz="2400" b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68384" name="Text Box 32"/>
          <p:cNvSpPr txBox="1">
            <a:spLocks noChangeArrowheads="1"/>
          </p:cNvSpPr>
          <p:nvPr/>
        </p:nvSpPr>
        <p:spPr bwMode="auto">
          <a:xfrm>
            <a:off x="1549400" y="4208463"/>
            <a:ext cx="808038" cy="430212"/>
          </a:xfrm>
          <a:prstGeom prst="rect">
            <a:avLst/>
          </a:prstGeom>
          <a:solidFill>
            <a:srgbClr val="FFFF66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anchor="b"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CH" altLang="de-DE" sz="2400" b="0">
                <a:solidFill>
                  <a:srgbClr val="000000"/>
                </a:solidFill>
              </a:rPr>
              <a:t>+0.1</a:t>
            </a:r>
            <a:endParaRPr lang="de-CH" altLang="de-DE" sz="2400" b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68385" name="Text Box 33"/>
          <p:cNvSpPr txBox="1">
            <a:spLocks noChangeArrowheads="1"/>
          </p:cNvSpPr>
          <p:nvPr/>
        </p:nvSpPr>
        <p:spPr bwMode="auto">
          <a:xfrm>
            <a:off x="1536700" y="4208463"/>
            <a:ext cx="808038" cy="430212"/>
          </a:xfrm>
          <a:prstGeom prst="rect">
            <a:avLst/>
          </a:prstGeom>
          <a:solidFill>
            <a:srgbClr val="FFFF66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anchor="b"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CH" altLang="de-DE" sz="2400" b="0">
                <a:solidFill>
                  <a:srgbClr val="000000"/>
                </a:solidFill>
              </a:rPr>
              <a:t>+0.5</a:t>
            </a:r>
            <a:endParaRPr lang="de-CH" altLang="de-DE" sz="2400" b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68386" name="Text Box 34"/>
          <p:cNvSpPr txBox="1">
            <a:spLocks noChangeArrowheads="1"/>
          </p:cNvSpPr>
          <p:nvPr/>
        </p:nvSpPr>
        <p:spPr bwMode="auto">
          <a:xfrm>
            <a:off x="1536700" y="4208463"/>
            <a:ext cx="808038" cy="430212"/>
          </a:xfrm>
          <a:prstGeom prst="rect">
            <a:avLst/>
          </a:prstGeom>
          <a:solidFill>
            <a:srgbClr val="FFFF66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anchor="b"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CH" altLang="de-DE" sz="2400" b="0">
                <a:solidFill>
                  <a:srgbClr val="000000"/>
                </a:solidFill>
              </a:rPr>
              <a:t>+1</a:t>
            </a:r>
            <a:endParaRPr lang="de-CH" altLang="de-DE" sz="2400" b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68387" name="Text Box 35"/>
          <p:cNvSpPr txBox="1">
            <a:spLocks noChangeArrowheads="1"/>
          </p:cNvSpPr>
          <p:nvPr/>
        </p:nvSpPr>
        <p:spPr bwMode="auto">
          <a:xfrm>
            <a:off x="1549400" y="4208463"/>
            <a:ext cx="808038" cy="430212"/>
          </a:xfrm>
          <a:prstGeom prst="rect">
            <a:avLst/>
          </a:prstGeom>
          <a:solidFill>
            <a:srgbClr val="FFFF66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anchor="b"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CH" altLang="de-DE" sz="2400" b="0">
                <a:solidFill>
                  <a:srgbClr val="000000"/>
                </a:solidFill>
              </a:rPr>
              <a:t>+2</a:t>
            </a:r>
            <a:endParaRPr lang="de-CH" altLang="de-DE" sz="2400" b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68388" name="Text Box 36"/>
          <p:cNvSpPr txBox="1">
            <a:spLocks noChangeArrowheads="1"/>
          </p:cNvSpPr>
          <p:nvPr/>
        </p:nvSpPr>
        <p:spPr bwMode="auto">
          <a:xfrm>
            <a:off x="1549400" y="4208463"/>
            <a:ext cx="808038" cy="430212"/>
          </a:xfrm>
          <a:prstGeom prst="rect">
            <a:avLst/>
          </a:prstGeom>
          <a:solidFill>
            <a:srgbClr val="FFFF66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anchor="b"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CH" altLang="de-DE" sz="2400" b="0">
                <a:solidFill>
                  <a:srgbClr val="000000"/>
                </a:solidFill>
              </a:rPr>
              <a:t>+4</a:t>
            </a:r>
            <a:endParaRPr lang="de-CH" altLang="de-DE" sz="2400" b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68389" name="Text Box 37"/>
          <p:cNvSpPr txBox="1">
            <a:spLocks noChangeArrowheads="1"/>
          </p:cNvSpPr>
          <p:nvPr/>
        </p:nvSpPr>
        <p:spPr bwMode="auto">
          <a:xfrm>
            <a:off x="1549400" y="4208463"/>
            <a:ext cx="808038" cy="430212"/>
          </a:xfrm>
          <a:prstGeom prst="rect">
            <a:avLst/>
          </a:prstGeom>
          <a:solidFill>
            <a:srgbClr val="FFFF66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anchor="b"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CH" altLang="de-DE" sz="2400" b="0">
                <a:solidFill>
                  <a:srgbClr val="000000"/>
                </a:solidFill>
              </a:rPr>
              <a:t>+10</a:t>
            </a:r>
            <a:endParaRPr lang="de-CH" altLang="de-DE" sz="2400" b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68390" name="Text Box 38"/>
          <p:cNvSpPr txBox="1">
            <a:spLocks noChangeArrowheads="1"/>
          </p:cNvSpPr>
          <p:nvPr/>
        </p:nvSpPr>
        <p:spPr bwMode="auto">
          <a:xfrm>
            <a:off x="1549400" y="4208463"/>
            <a:ext cx="808038" cy="430212"/>
          </a:xfrm>
          <a:prstGeom prst="rect">
            <a:avLst/>
          </a:prstGeom>
          <a:solidFill>
            <a:srgbClr val="FFFF66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anchor="b"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CH" altLang="de-DE" sz="2400" b="0">
                <a:solidFill>
                  <a:srgbClr val="000000"/>
                </a:solidFill>
              </a:rPr>
              <a:t>+</a:t>
            </a:r>
            <a:r>
              <a:rPr lang="de-CH" altLang="de-DE" sz="2400" b="0">
                <a:solidFill>
                  <a:srgbClr val="000000"/>
                </a:solidFill>
                <a:cs typeface="Arial" charset="0"/>
              </a:rPr>
              <a:t>∞</a:t>
            </a:r>
          </a:p>
        </p:txBody>
      </p:sp>
      <p:sp>
        <p:nvSpPr>
          <p:cNvPr id="8233" name="Text Box 39"/>
          <p:cNvSpPr txBox="1">
            <a:spLocks noChangeArrowheads="1"/>
          </p:cNvSpPr>
          <p:nvPr/>
        </p:nvSpPr>
        <p:spPr bwMode="auto">
          <a:xfrm>
            <a:off x="5986463" y="4006850"/>
            <a:ext cx="282575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CH" altLang="de-DE" sz="1400" b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868392" name="Oval 40"/>
          <p:cNvSpPr>
            <a:spLocks noChangeArrowheads="1"/>
          </p:cNvSpPr>
          <p:nvPr/>
        </p:nvSpPr>
        <p:spPr bwMode="auto">
          <a:xfrm>
            <a:off x="4464050" y="2117725"/>
            <a:ext cx="3902075" cy="3848100"/>
          </a:xfrm>
          <a:prstGeom prst="ellips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endParaRPr lang="de-CH" altLang="de-DE"/>
          </a:p>
        </p:txBody>
      </p:sp>
      <p:sp>
        <p:nvSpPr>
          <p:cNvPr id="868393" name="Text Box 41"/>
          <p:cNvSpPr txBox="1">
            <a:spLocks noChangeArrowheads="1"/>
          </p:cNvSpPr>
          <p:nvPr/>
        </p:nvSpPr>
        <p:spPr bwMode="auto">
          <a:xfrm>
            <a:off x="4433888" y="4006850"/>
            <a:ext cx="430212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CH" altLang="de-DE" sz="1400" b="0">
                <a:solidFill>
                  <a:srgbClr val="FF0000"/>
                </a:solidFill>
              </a:rPr>
              <a:t>0.2</a:t>
            </a:r>
          </a:p>
        </p:txBody>
      </p:sp>
      <p:sp>
        <p:nvSpPr>
          <p:cNvPr id="8236" name="Oval 42"/>
          <p:cNvSpPr>
            <a:spLocks noChangeArrowheads="1"/>
          </p:cNvSpPr>
          <p:nvPr/>
        </p:nvSpPr>
        <p:spPr bwMode="auto">
          <a:xfrm>
            <a:off x="5248275" y="2495550"/>
            <a:ext cx="3114675" cy="3086100"/>
          </a:xfrm>
          <a:prstGeom prst="ellips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endParaRPr lang="de-CH" altLang="de-DE"/>
          </a:p>
        </p:txBody>
      </p:sp>
      <p:sp>
        <p:nvSpPr>
          <p:cNvPr id="8237" name="Text Box 43"/>
          <p:cNvSpPr txBox="1">
            <a:spLocks noChangeArrowheads="1"/>
          </p:cNvSpPr>
          <p:nvPr/>
        </p:nvSpPr>
        <p:spPr bwMode="auto">
          <a:xfrm>
            <a:off x="5195888" y="4006850"/>
            <a:ext cx="430212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CH" altLang="de-DE" sz="1400" b="0">
                <a:solidFill>
                  <a:srgbClr val="FF0000"/>
                </a:solidFill>
              </a:rPr>
              <a:t>0.5</a:t>
            </a:r>
          </a:p>
        </p:txBody>
      </p:sp>
      <p:sp>
        <p:nvSpPr>
          <p:cNvPr id="868396" name="Text Box 44"/>
          <p:cNvSpPr txBox="1">
            <a:spLocks noChangeArrowheads="1"/>
          </p:cNvSpPr>
          <p:nvPr/>
        </p:nvSpPr>
        <p:spPr bwMode="auto">
          <a:xfrm>
            <a:off x="1571625" y="3400425"/>
            <a:ext cx="677863" cy="430213"/>
          </a:xfrm>
          <a:prstGeom prst="rect">
            <a:avLst/>
          </a:prstGeom>
          <a:solidFill>
            <a:srgbClr val="00FF00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anchor="b"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CH" altLang="de-DE" sz="2400" b="0">
                <a:solidFill>
                  <a:srgbClr val="000000"/>
                </a:solidFill>
              </a:rPr>
              <a:t>2</a:t>
            </a:r>
            <a:endParaRPr lang="de-CH" altLang="de-DE" sz="2400" b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68397" name="Text Box 45"/>
          <p:cNvSpPr txBox="1">
            <a:spLocks noChangeArrowheads="1"/>
          </p:cNvSpPr>
          <p:nvPr/>
        </p:nvSpPr>
        <p:spPr bwMode="auto">
          <a:xfrm>
            <a:off x="1560513" y="4225925"/>
            <a:ext cx="744537" cy="430213"/>
          </a:xfrm>
          <a:prstGeom prst="rect">
            <a:avLst/>
          </a:prstGeom>
          <a:solidFill>
            <a:srgbClr val="FFFF66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anchor="b"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CH" altLang="de-DE" sz="2400" b="0">
                <a:solidFill>
                  <a:srgbClr val="000000"/>
                </a:solidFill>
              </a:rPr>
              <a:t>-</a:t>
            </a:r>
            <a:r>
              <a:rPr lang="de-CH" altLang="de-DE" sz="2400" b="0">
                <a:solidFill>
                  <a:srgbClr val="000000"/>
                </a:solidFill>
                <a:cs typeface="Arial" charset="0"/>
              </a:rPr>
              <a:t>∞</a:t>
            </a:r>
          </a:p>
        </p:txBody>
      </p:sp>
      <p:sp>
        <p:nvSpPr>
          <p:cNvPr id="868398" name="Text Box 46"/>
          <p:cNvSpPr txBox="1">
            <a:spLocks noChangeArrowheads="1"/>
          </p:cNvSpPr>
          <p:nvPr/>
        </p:nvSpPr>
        <p:spPr bwMode="auto">
          <a:xfrm>
            <a:off x="1549400" y="4222750"/>
            <a:ext cx="808038" cy="430213"/>
          </a:xfrm>
          <a:prstGeom prst="rect">
            <a:avLst/>
          </a:prstGeom>
          <a:solidFill>
            <a:srgbClr val="FFFF66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anchor="b"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CH" altLang="de-DE" sz="2400" b="0">
                <a:solidFill>
                  <a:srgbClr val="000000"/>
                </a:solidFill>
              </a:rPr>
              <a:t>-</a:t>
            </a:r>
            <a:r>
              <a:rPr lang="de-CH" altLang="de-DE" sz="2400" b="0">
                <a:solidFill>
                  <a:srgbClr val="000000"/>
                </a:solidFill>
                <a:cs typeface="Arial" charset="0"/>
              </a:rPr>
              <a:t>10</a:t>
            </a:r>
          </a:p>
        </p:txBody>
      </p:sp>
      <p:sp>
        <p:nvSpPr>
          <p:cNvPr id="868399" name="Text Box 47"/>
          <p:cNvSpPr txBox="1">
            <a:spLocks noChangeArrowheads="1"/>
          </p:cNvSpPr>
          <p:nvPr/>
        </p:nvSpPr>
        <p:spPr bwMode="auto">
          <a:xfrm>
            <a:off x="1549400" y="4222750"/>
            <a:ext cx="808038" cy="430213"/>
          </a:xfrm>
          <a:prstGeom prst="rect">
            <a:avLst/>
          </a:prstGeom>
          <a:solidFill>
            <a:srgbClr val="FFFF66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anchor="b"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CH" altLang="de-DE" sz="2400" b="0">
                <a:solidFill>
                  <a:srgbClr val="000000"/>
                </a:solidFill>
              </a:rPr>
              <a:t>-</a:t>
            </a:r>
            <a:r>
              <a:rPr lang="de-CH" altLang="de-DE" sz="2400" b="0">
                <a:solidFill>
                  <a:srgbClr val="000000"/>
                </a:solidFill>
                <a:cs typeface="Arial" charset="0"/>
              </a:rPr>
              <a:t>4</a:t>
            </a:r>
          </a:p>
        </p:txBody>
      </p:sp>
      <p:sp>
        <p:nvSpPr>
          <p:cNvPr id="868400" name="Text Box 48"/>
          <p:cNvSpPr txBox="1">
            <a:spLocks noChangeArrowheads="1"/>
          </p:cNvSpPr>
          <p:nvPr/>
        </p:nvSpPr>
        <p:spPr bwMode="auto">
          <a:xfrm>
            <a:off x="1549400" y="4222750"/>
            <a:ext cx="808038" cy="430213"/>
          </a:xfrm>
          <a:prstGeom prst="rect">
            <a:avLst/>
          </a:prstGeom>
          <a:solidFill>
            <a:srgbClr val="FFFF66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anchor="b"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CH" altLang="de-DE" sz="2400" b="0">
                <a:solidFill>
                  <a:srgbClr val="000000"/>
                </a:solidFill>
              </a:rPr>
              <a:t>-</a:t>
            </a:r>
            <a:r>
              <a:rPr lang="de-CH" altLang="de-DE" sz="2400" b="0">
                <a:solidFill>
                  <a:srgbClr val="000000"/>
                </a:solidFill>
                <a:cs typeface="Arial" charset="0"/>
              </a:rPr>
              <a:t>2</a:t>
            </a:r>
          </a:p>
        </p:txBody>
      </p:sp>
      <p:sp>
        <p:nvSpPr>
          <p:cNvPr id="868401" name="Text Box 49"/>
          <p:cNvSpPr txBox="1">
            <a:spLocks noChangeArrowheads="1"/>
          </p:cNvSpPr>
          <p:nvPr/>
        </p:nvSpPr>
        <p:spPr bwMode="auto">
          <a:xfrm>
            <a:off x="1549400" y="4222750"/>
            <a:ext cx="808038" cy="430213"/>
          </a:xfrm>
          <a:prstGeom prst="rect">
            <a:avLst/>
          </a:prstGeom>
          <a:solidFill>
            <a:srgbClr val="FFFF66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anchor="b"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CH" altLang="de-DE" sz="2400" b="0">
                <a:solidFill>
                  <a:srgbClr val="000000"/>
                </a:solidFill>
              </a:rPr>
              <a:t>-</a:t>
            </a:r>
            <a:r>
              <a:rPr lang="de-CH" altLang="de-DE" sz="2400" b="0">
                <a:solidFill>
                  <a:srgbClr val="000000"/>
                </a:solidFill>
                <a:cs typeface="Arial" charset="0"/>
              </a:rPr>
              <a:t>1</a:t>
            </a:r>
          </a:p>
        </p:txBody>
      </p:sp>
      <p:sp>
        <p:nvSpPr>
          <p:cNvPr id="868402" name="Text Box 50"/>
          <p:cNvSpPr txBox="1">
            <a:spLocks noChangeArrowheads="1"/>
          </p:cNvSpPr>
          <p:nvPr/>
        </p:nvSpPr>
        <p:spPr bwMode="auto">
          <a:xfrm>
            <a:off x="1549400" y="4222750"/>
            <a:ext cx="808038" cy="430213"/>
          </a:xfrm>
          <a:prstGeom prst="rect">
            <a:avLst/>
          </a:prstGeom>
          <a:solidFill>
            <a:srgbClr val="FFFF66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anchor="b"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CH" altLang="de-DE" sz="2400" b="0">
                <a:solidFill>
                  <a:srgbClr val="000000"/>
                </a:solidFill>
              </a:rPr>
              <a:t>-</a:t>
            </a:r>
            <a:r>
              <a:rPr lang="de-CH" altLang="de-DE" sz="2400" b="0">
                <a:solidFill>
                  <a:srgbClr val="000000"/>
                </a:solidFill>
                <a:cs typeface="Arial" charset="0"/>
              </a:rPr>
              <a:t>0.5</a:t>
            </a:r>
          </a:p>
        </p:txBody>
      </p:sp>
      <p:sp>
        <p:nvSpPr>
          <p:cNvPr id="868403" name="Text Box 51"/>
          <p:cNvSpPr txBox="1">
            <a:spLocks noChangeArrowheads="1"/>
          </p:cNvSpPr>
          <p:nvPr/>
        </p:nvSpPr>
        <p:spPr bwMode="auto">
          <a:xfrm>
            <a:off x="1549400" y="4222750"/>
            <a:ext cx="808038" cy="430213"/>
          </a:xfrm>
          <a:prstGeom prst="rect">
            <a:avLst/>
          </a:prstGeom>
          <a:solidFill>
            <a:srgbClr val="FFFF66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anchor="b"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CH" altLang="de-DE" sz="2400" b="0">
                <a:solidFill>
                  <a:srgbClr val="000000"/>
                </a:solidFill>
              </a:rPr>
              <a:t>-</a:t>
            </a:r>
            <a:r>
              <a:rPr lang="de-CH" altLang="de-DE" sz="2400" b="0">
                <a:solidFill>
                  <a:srgbClr val="000000"/>
                </a:solidFill>
                <a:cs typeface="Arial" charset="0"/>
              </a:rPr>
              <a:t>0.1</a:t>
            </a:r>
          </a:p>
        </p:txBody>
      </p:sp>
      <p:sp>
        <p:nvSpPr>
          <p:cNvPr id="868404" name="Text Box 52"/>
          <p:cNvSpPr txBox="1">
            <a:spLocks noChangeArrowheads="1"/>
          </p:cNvSpPr>
          <p:nvPr/>
        </p:nvSpPr>
        <p:spPr bwMode="auto">
          <a:xfrm>
            <a:off x="1562100" y="4222750"/>
            <a:ext cx="808038" cy="430213"/>
          </a:xfrm>
          <a:prstGeom prst="rect">
            <a:avLst/>
          </a:prstGeom>
          <a:solidFill>
            <a:srgbClr val="FFFF66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anchor="b"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CH" altLang="de-DE" sz="2400" b="0">
                <a:solidFill>
                  <a:srgbClr val="000000"/>
                </a:solidFill>
              </a:rPr>
              <a:t> 0</a:t>
            </a:r>
            <a:endParaRPr lang="de-CH" altLang="de-DE" sz="2400" b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68405" name="Text Box 53"/>
          <p:cNvSpPr txBox="1">
            <a:spLocks noChangeArrowheads="1"/>
          </p:cNvSpPr>
          <p:nvPr/>
        </p:nvSpPr>
        <p:spPr bwMode="auto">
          <a:xfrm>
            <a:off x="1562100" y="4222750"/>
            <a:ext cx="808038" cy="430213"/>
          </a:xfrm>
          <a:prstGeom prst="rect">
            <a:avLst/>
          </a:prstGeom>
          <a:solidFill>
            <a:srgbClr val="FFFF66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anchor="b"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CH" altLang="de-DE" sz="2400" b="0">
                <a:solidFill>
                  <a:srgbClr val="000000"/>
                </a:solidFill>
              </a:rPr>
              <a:t>+0.1</a:t>
            </a:r>
            <a:endParaRPr lang="de-CH" altLang="de-DE" sz="2400" b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68406" name="Text Box 54"/>
          <p:cNvSpPr txBox="1">
            <a:spLocks noChangeArrowheads="1"/>
          </p:cNvSpPr>
          <p:nvPr/>
        </p:nvSpPr>
        <p:spPr bwMode="auto">
          <a:xfrm>
            <a:off x="1549400" y="4222750"/>
            <a:ext cx="808038" cy="430213"/>
          </a:xfrm>
          <a:prstGeom prst="rect">
            <a:avLst/>
          </a:prstGeom>
          <a:solidFill>
            <a:srgbClr val="FFFF66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anchor="b"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CH" altLang="de-DE" sz="2400" b="0">
                <a:solidFill>
                  <a:srgbClr val="000000"/>
                </a:solidFill>
              </a:rPr>
              <a:t>+0.5</a:t>
            </a:r>
            <a:endParaRPr lang="de-CH" altLang="de-DE" sz="2400" b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68407" name="Text Box 55"/>
          <p:cNvSpPr txBox="1">
            <a:spLocks noChangeArrowheads="1"/>
          </p:cNvSpPr>
          <p:nvPr/>
        </p:nvSpPr>
        <p:spPr bwMode="auto">
          <a:xfrm>
            <a:off x="1549400" y="4222750"/>
            <a:ext cx="808038" cy="430213"/>
          </a:xfrm>
          <a:prstGeom prst="rect">
            <a:avLst/>
          </a:prstGeom>
          <a:solidFill>
            <a:srgbClr val="FFFF66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anchor="b"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CH" altLang="de-DE" sz="2400" b="0">
                <a:solidFill>
                  <a:srgbClr val="000000"/>
                </a:solidFill>
              </a:rPr>
              <a:t>+1</a:t>
            </a:r>
            <a:endParaRPr lang="de-CH" altLang="de-DE" sz="2400" b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68408" name="Text Box 56"/>
          <p:cNvSpPr txBox="1">
            <a:spLocks noChangeArrowheads="1"/>
          </p:cNvSpPr>
          <p:nvPr/>
        </p:nvSpPr>
        <p:spPr bwMode="auto">
          <a:xfrm>
            <a:off x="1562100" y="4222750"/>
            <a:ext cx="808038" cy="430213"/>
          </a:xfrm>
          <a:prstGeom prst="rect">
            <a:avLst/>
          </a:prstGeom>
          <a:solidFill>
            <a:srgbClr val="FFFF66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anchor="b"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CH" altLang="de-DE" sz="2400" b="0">
                <a:solidFill>
                  <a:srgbClr val="000000"/>
                </a:solidFill>
              </a:rPr>
              <a:t>+2</a:t>
            </a:r>
            <a:endParaRPr lang="de-CH" altLang="de-DE" sz="2400" b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68409" name="Text Box 57"/>
          <p:cNvSpPr txBox="1">
            <a:spLocks noChangeArrowheads="1"/>
          </p:cNvSpPr>
          <p:nvPr/>
        </p:nvSpPr>
        <p:spPr bwMode="auto">
          <a:xfrm>
            <a:off x="1562100" y="4222750"/>
            <a:ext cx="808038" cy="430213"/>
          </a:xfrm>
          <a:prstGeom prst="rect">
            <a:avLst/>
          </a:prstGeom>
          <a:solidFill>
            <a:srgbClr val="FFFF66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anchor="b"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CH" altLang="de-DE" sz="2400" b="0">
                <a:solidFill>
                  <a:srgbClr val="000000"/>
                </a:solidFill>
              </a:rPr>
              <a:t>+4</a:t>
            </a:r>
            <a:endParaRPr lang="de-CH" altLang="de-DE" sz="2400" b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68410" name="Text Box 58"/>
          <p:cNvSpPr txBox="1">
            <a:spLocks noChangeArrowheads="1"/>
          </p:cNvSpPr>
          <p:nvPr/>
        </p:nvSpPr>
        <p:spPr bwMode="auto">
          <a:xfrm>
            <a:off x="1562100" y="4222750"/>
            <a:ext cx="808038" cy="430213"/>
          </a:xfrm>
          <a:prstGeom prst="rect">
            <a:avLst/>
          </a:prstGeom>
          <a:solidFill>
            <a:srgbClr val="FFFF66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anchor="b"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CH" altLang="de-DE" sz="2400" b="0">
                <a:solidFill>
                  <a:srgbClr val="000000"/>
                </a:solidFill>
              </a:rPr>
              <a:t>+10</a:t>
            </a:r>
            <a:endParaRPr lang="de-CH" altLang="de-DE" sz="2400" b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68411" name="Text Box 59"/>
          <p:cNvSpPr txBox="1">
            <a:spLocks noChangeArrowheads="1"/>
          </p:cNvSpPr>
          <p:nvPr/>
        </p:nvSpPr>
        <p:spPr bwMode="auto">
          <a:xfrm>
            <a:off x="1562100" y="4222750"/>
            <a:ext cx="808038" cy="430213"/>
          </a:xfrm>
          <a:prstGeom prst="rect">
            <a:avLst/>
          </a:prstGeom>
          <a:solidFill>
            <a:srgbClr val="FFFF66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anchor="b"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CH" altLang="de-DE" sz="2400" b="0">
                <a:solidFill>
                  <a:srgbClr val="000000"/>
                </a:solidFill>
              </a:rPr>
              <a:t>+</a:t>
            </a:r>
            <a:r>
              <a:rPr lang="de-CH" altLang="de-DE" sz="2400" b="0">
                <a:solidFill>
                  <a:srgbClr val="000000"/>
                </a:solidFill>
                <a:cs typeface="Arial" charset="0"/>
              </a:rPr>
              <a:t>∞</a:t>
            </a:r>
          </a:p>
        </p:txBody>
      </p:sp>
      <p:sp>
        <p:nvSpPr>
          <p:cNvPr id="868412" name="Text Box 60"/>
          <p:cNvSpPr txBox="1">
            <a:spLocks noChangeArrowheads="1"/>
          </p:cNvSpPr>
          <p:nvPr/>
        </p:nvSpPr>
        <p:spPr bwMode="auto">
          <a:xfrm>
            <a:off x="1563688" y="4229100"/>
            <a:ext cx="744537" cy="430213"/>
          </a:xfrm>
          <a:prstGeom prst="rect">
            <a:avLst/>
          </a:prstGeom>
          <a:solidFill>
            <a:srgbClr val="FFFF66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anchor="b"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CH" altLang="de-DE" sz="2400" b="0">
                <a:solidFill>
                  <a:srgbClr val="000000"/>
                </a:solidFill>
              </a:rPr>
              <a:t>-</a:t>
            </a:r>
            <a:r>
              <a:rPr lang="de-CH" altLang="de-DE" sz="2400" b="0">
                <a:solidFill>
                  <a:srgbClr val="000000"/>
                </a:solidFill>
                <a:cs typeface="Arial" charset="0"/>
              </a:rPr>
              <a:t>∞</a:t>
            </a:r>
          </a:p>
        </p:txBody>
      </p:sp>
      <p:sp>
        <p:nvSpPr>
          <p:cNvPr id="868413" name="Text Box 61"/>
          <p:cNvSpPr txBox="1">
            <a:spLocks noChangeArrowheads="1"/>
          </p:cNvSpPr>
          <p:nvPr/>
        </p:nvSpPr>
        <p:spPr bwMode="auto">
          <a:xfrm>
            <a:off x="1552575" y="4225925"/>
            <a:ext cx="808038" cy="430213"/>
          </a:xfrm>
          <a:prstGeom prst="rect">
            <a:avLst/>
          </a:prstGeom>
          <a:solidFill>
            <a:srgbClr val="FFFF66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anchor="b"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CH" altLang="de-DE" sz="2400" b="0">
                <a:solidFill>
                  <a:srgbClr val="000000"/>
                </a:solidFill>
              </a:rPr>
              <a:t>-</a:t>
            </a:r>
            <a:r>
              <a:rPr lang="de-CH" altLang="de-DE" sz="2400" b="0">
                <a:solidFill>
                  <a:srgbClr val="000000"/>
                </a:solidFill>
                <a:cs typeface="Arial" charset="0"/>
              </a:rPr>
              <a:t>10</a:t>
            </a:r>
          </a:p>
        </p:txBody>
      </p:sp>
      <p:sp>
        <p:nvSpPr>
          <p:cNvPr id="868414" name="Text Box 62"/>
          <p:cNvSpPr txBox="1">
            <a:spLocks noChangeArrowheads="1"/>
          </p:cNvSpPr>
          <p:nvPr/>
        </p:nvSpPr>
        <p:spPr bwMode="auto">
          <a:xfrm>
            <a:off x="1552575" y="4225925"/>
            <a:ext cx="808038" cy="430213"/>
          </a:xfrm>
          <a:prstGeom prst="rect">
            <a:avLst/>
          </a:prstGeom>
          <a:solidFill>
            <a:srgbClr val="FFFF66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anchor="b"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CH" altLang="de-DE" sz="2400" b="0">
                <a:solidFill>
                  <a:srgbClr val="000000"/>
                </a:solidFill>
              </a:rPr>
              <a:t>-</a:t>
            </a:r>
            <a:r>
              <a:rPr lang="de-CH" altLang="de-DE" sz="2400" b="0">
                <a:solidFill>
                  <a:srgbClr val="000000"/>
                </a:solidFill>
                <a:cs typeface="Arial" charset="0"/>
              </a:rPr>
              <a:t>4</a:t>
            </a:r>
          </a:p>
        </p:txBody>
      </p:sp>
      <p:sp>
        <p:nvSpPr>
          <p:cNvPr id="868415" name="Text Box 63"/>
          <p:cNvSpPr txBox="1">
            <a:spLocks noChangeArrowheads="1"/>
          </p:cNvSpPr>
          <p:nvPr/>
        </p:nvSpPr>
        <p:spPr bwMode="auto">
          <a:xfrm>
            <a:off x="1552575" y="4225925"/>
            <a:ext cx="808038" cy="430213"/>
          </a:xfrm>
          <a:prstGeom prst="rect">
            <a:avLst/>
          </a:prstGeom>
          <a:solidFill>
            <a:srgbClr val="FFFF66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anchor="b"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CH" altLang="de-DE" sz="2400" b="0">
                <a:solidFill>
                  <a:srgbClr val="000000"/>
                </a:solidFill>
              </a:rPr>
              <a:t>-</a:t>
            </a:r>
            <a:r>
              <a:rPr lang="de-CH" altLang="de-DE" sz="2400" b="0">
                <a:solidFill>
                  <a:srgbClr val="000000"/>
                </a:solidFill>
                <a:cs typeface="Arial" charset="0"/>
              </a:rPr>
              <a:t>2</a:t>
            </a:r>
          </a:p>
        </p:txBody>
      </p:sp>
      <p:sp>
        <p:nvSpPr>
          <p:cNvPr id="868416" name="Text Box 64"/>
          <p:cNvSpPr txBox="1">
            <a:spLocks noChangeArrowheads="1"/>
          </p:cNvSpPr>
          <p:nvPr/>
        </p:nvSpPr>
        <p:spPr bwMode="auto">
          <a:xfrm>
            <a:off x="1552575" y="4225925"/>
            <a:ext cx="808038" cy="430213"/>
          </a:xfrm>
          <a:prstGeom prst="rect">
            <a:avLst/>
          </a:prstGeom>
          <a:solidFill>
            <a:srgbClr val="FFFF66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anchor="b"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CH" altLang="de-DE" sz="2400" b="0">
                <a:solidFill>
                  <a:srgbClr val="000000"/>
                </a:solidFill>
              </a:rPr>
              <a:t>-</a:t>
            </a:r>
            <a:r>
              <a:rPr lang="de-CH" altLang="de-DE" sz="2400" b="0">
                <a:solidFill>
                  <a:srgbClr val="000000"/>
                </a:solidFill>
                <a:cs typeface="Arial" charset="0"/>
              </a:rPr>
              <a:t>1</a:t>
            </a:r>
          </a:p>
        </p:txBody>
      </p:sp>
      <p:sp>
        <p:nvSpPr>
          <p:cNvPr id="868417" name="Text Box 65"/>
          <p:cNvSpPr txBox="1">
            <a:spLocks noChangeArrowheads="1"/>
          </p:cNvSpPr>
          <p:nvPr/>
        </p:nvSpPr>
        <p:spPr bwMode="auto">
          <a:xfrm>
            <a:off x="1552575" y="4225925"/>
            <a:ext cx="808038" cy="430213"/>
          </a:xfrm>
          <a:prstGeom prst="rect">
            <a:avLst/>
          </a:prstGeom>
          <a:solidFill>
            <a:srgbClr val="FFFF66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anchor="b"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CH" altLang="de-DE" sz="2400" b="0">
                <a:solidFill>
                  <a:srgbClr val="000000"/>
                </a:solidFill>
              </a:rPr>
              <a:t>-</a:t>
            </a:r>
            <a:r>
              <a:rPr lang="de-CH" altLang="de-DE" sz="2400" b="0">
                <a:solidFill>
                  <a:srgbClr val="000000"/>
                </a:solidFill>
                <a:cs typeface="Arial" charset="0"/>
              </a:rPr>
              <a:t>0.5</a:t>
            </a:r>
          </a:p>
        </p:txBody>
      </p:sp>
      <p:sp>
        <p:nvSpPr>
          <p:cNvPr id="868418" name="Text Box 66"/>
          <p:cNvSpPr txBox="1">
            <a:spLocks noChangeArrowheads="1"/>
          </p:cNvSpPr>
          <p:nvPr/>
        </p:nvSpPr>
        <p:spPr bwMode="auto">
          <a:xfrm>
            <a:off x="1552575" y="4225925"/>
            <a:ext cx="808038" cy="430213"/>
          </a:xfrm>
          <a:prstGeom prst="rect">
            <a:avLst/>
          </a:prstGeom>
          <a:solidFill>
            <a:srgbClr val="FFFF66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anchor="b"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CH" altLang="de-DE" sz="2400" b="0">
                <a:solidFill>
                  <a:srgbClr val="000000"/>
                </a:solidFill>
              </a:rPr>
              <a:t>-</a:t>
            </a:r>
            <a:r>
              <a:rPr lang="de-CH" altLang="de-DE" sz="2400" b="0">
                <a:solidFill>
                  <a:srgbClr val="000000"/>
                </a:solidFill>
                <a:cs typeface="Arial" charset="0"/>
              </a:rPr>
              <a:t>0.1</a:t>
            </a:r>
          </a:p>
        </p:txBody>
      </p:sp>
      <p:sp>
        <p:nvSpPr>
          <p:cNvPr id="868419" name="Text Box 67"/>
          <p:cNvSpPr txBox="1">
            <a:spLocks noChangeArrowheads="1"/>
          </p:cNvSpPr>
          <p:nvPr/>
        </p:nvSpPr>
        <p:spPr bwMode="auto">
          <a:xfrm>
            <a:off x="1565275" y="4225925"/>
            <a:ext cx="808038" cy="430213"/>
          </a:xfrm>
          <a:prstGeom prst="rect">
            <a:avLst/>
          </a:prstGeom>
          <a:solidFill>
            <a:srgbClr val="FFFF66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anchor="b"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CH" altLang="de-DE" sz="2400" b="0">
                <a:solidFill>
                  <a:srgbClr val="000000"/>
                </a:solidFill>
              </a:rPr>
              <a:t> 0</a:t>
            </a:r>
            <a:endParaRPr lang="de-CH" altLang="de-DE" sz="2400" b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68420" name="Text Box 68"/>
          <p:cNvSpPr txBox="1">
            <a:spLocks noChangeArrowheads="1"/>
          </p:cNvSpPr>
          <p:nvPr/>
        </p:nvSpPr>
        <p:spPr bwMode="auto">
          <a:xfrm>
            <a:off x="1565275" y="4225925"/>
            <a:ext cx="808038" cy="430213"/>
          </a:xfrm>
          <a:prstGeom prst="rect">
            <a:avLst/>
          </a:prstGeom>
          <a:solidFill>
            <a:srgbClr val="FFFF66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anchor="b"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CH" altLang="de-DE" sz="2400" b="0">
                <a:solidFill>
                  <a:srgbClr val="000000"/>
                </a:solidFill>
              </a:rPr>
              <a:t>+0.1</a:t>
            </a:r>
            <a:endParaRPr lang="de-CH" altLang="de-DE" sz="2400" b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68421" name="Text Box 69"/>
          <p:cNvSpPr txBox="1">
            <a:spLocks noChangeArrowheads="1"/>
          </p:cNvSpPr>
          <p:nvPr/>
        </p:nvSpPr>
        <p:spPr bwMode="auto">
          <a:xfrm>
            <a:off x="1552575" y="4225925"/>
            <a:ext cx="808038" cy="430213"/>
          </a:xfrm>
          <a:prstGeom prst="rect">
            <a:avLst/>
          </a:prstGeom>
          <a:solidFill>
            <a:srgbClr val="FFFF66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anchor="b"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CH" altLang="de-DE" sz="2400" b="0">
                <a:solidFill>
                  <a:srgbClr val="000000"/>
                </a:solidFill>
              </a:rPr>
              <a:t>+0.5</a:t>
            </a:r>
            <a:endParaRPr lang="de-CH" altLang="de-DE" sz="2400" b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68422" name="Text Box 70"/>
          <p:cNvSpPr txBox="1">
            <a:spLocks noChangeArrowheads="1"/>
          </p:cNvSpPr>
          <p:nvPr/>
        </p:nvSpPr>
        <p:spPr bwMode="auto">
          <a:xfrm>
            <a:off x="1552575" y="4225925"/>
            <a:ext cx="808038" cy="430213"/>
          </a:xfrm>
          <a:prstGeom prst="rect">
            <a:avLst/>
          </a:prstGeom>
          <a:solidFill>
            <a:srgbClr val="FFFF66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anchor="b"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CH" altLang="de-DE" sz="2400" b="0">
                <a:solidFill>
                  <a:srgbClr val="000000"/>
                </a:solidFill>
              </a:rPr>
              <a:t>+1</a:t>
            </a:r>
            <a:endParaRPr lang="de-CH" altLang="de-DE" sz="2400" b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68423" name="Text Box 71"/>
          <p:cNvSpPr txBox="1">
            <a:spLocks noChangeArrowheads="1"/>
          </p:cNvSpPr>
          <p:nvPr/>
        </p:nvSpPr>
        <p:spPr bwMode="auto">
          <a:xfrm>
            <a:off x="1565275" y="4225925"/>
            <a:ext cx="808038" cy="430213"/>
          </a:xfrm>
          <a:prstGeom prst="rect">
            <a:avLst/>
          </a:prstGeom>
          <a:solidFill>
            <a:srgbClr val="FFFF66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anchor="b"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CH" altLang="de-DE" sz="2400" b="0">
                <a:solidFill>
                  <a:srgbClr val="000000"/>
                </a:solidFill>
              </a:rPr>
              <a:t>+2</a:t>
            </a:r>
            <a:endParaRPr lang="de-CH" altLang="de-DE" sz="2400" b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68424" name="Text Box 72"/>
          <p:cNvSpPr txBox="1">
            <a:spLocks noChangeArrowheads="1"/>
          </p:cNvSpPr>
          <p:nvPr/>
        </p:nvSpPr>
        <p:spPr bwMode="auto">
          <a:xfrm>
            <a:off x="1565275" y="4225925"/>
            <a:ext cx="808038" cy="430213"/>
          </a:xfrm>
          <a:prstGeom prst="rect">
            <a:avLst/>
          </a:prstGeom>
          <a:solidFill>
            <a:srgbClr val="FFFF66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anchor="b"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CH" altLang="de-DE" sz="2400" b="0">
                <a:solidFill>
                  <a:srgbClr val="000000"/>
                </a:solidFill>
              </a:rPr>
              <a:t>+4</a:t>
            </a:r>
            <a:endParaRPr lang="de-CH" altLang="de-DE" sz="2400" b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68425" name="Text Box 73"/>
          <p:cNvSpPr txBox="1">
            <a:spLocks noChangeArrowheads="1"/>
          </p:cNvSpPr>
          <p:nvPr/>
        </p:nvSpPr>
        <p:spPr bwMode="auto">
          <a:xfrm>
            <a:off x="1565275" y="4225925"/>
            <a:ext cx="808038" cy="430213"/>
          </a:xfrm>
          <a:prstGeom prst="rect">
            <a:avLst/>
          </a:prstGeom>
          <a:solidFill>
            <a:srgbClr val="FFFF66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anchor="b"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CH" altLang="de-DE" sz="2400" b="0">
                <a:solidFill>
                  <a:srgbClr val="000000"/>
                </a:solidFill>
              </a:rPr>
              <a:t>+10</a:t>
            </a:r>
            <a:endParaRPr lang="de-CH" altLang="de-DE" sz="2400" b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68426" name="Text Box 74"/>
          <p:cNvSpPr txBox="1">
            <a:spLocks noChangeArrowheads="1"/>
          </p:cNvSpPr>
          <p:nvPr/>
        </p:nvSpPr>
        <p:spPr bwMode="auto">
          <a:xfrm>
            <a:off x="1565275" y="4225925"/>
            <a:ext cx="808038" cy="430213"/>
          </a:xfrm>
          <a:prstGeom prst="rect">
            <a:avLst/>
          </a:prstGeom>
          <a:solidFill>
            <a:srgbClr val="FFFF66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anchor="b"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CH" altLang="de-DE" sz="2400" b="0">
                <a:solidFill>
                  <a:srgbClr val="000000"/>
                </a:solidFill>
              </a:rPr>
              <a:t>+</a:t>
            </a:r>
            <a:r>
              <a:rPr lang="de-CH" altLang="de-DE" sz="2400" b="0">
                <a:solidFill>
                  <a:srgbClr val="000000"/>
                </a:solidFill>
                <a:cs typeface="Arial" charset="0"/>
              </a:rPr>
              <a:t>∞</a:t>
            </a:r>
          </a:p>
        </p:txBody>
      </p:sp>
      <p:sp>
        <p:nvSpPr>
          <p:cNvPr id="868427" name="Text Box 75"/>
          <p:cNvSpPr txBox="1">
            <a:spLocks noChangeArrowheads="1"/>
          </p:cNvSpPr>
          <p:nvPr/>
        </p:nvSpPr>
        <p:spPr bwMode="auto">
          <a:xfrm>
            <a:off x="1571625" y="3406775"/>
            <a:ext cx="677863" cy="430213"/>
          </a:xfrm>
          <a:prstGeom prst="rect">
            <a:avLst/>
          </a:prstGeom>
          <a:solidFill>
            <a:srgbClr val="00FF00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anchor="b"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CH" altLang="de-DE" sz="2400" b="0">
                <a:solidFill>
                  <a:srgbClr val="000000"/>
                </a:solidFill>
              </a:rPr>
              <a:t>4</a:t>
            </a:r>
            <a:endParaRPr lang="de-CH" altLang="de-DE" sz="2400" b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68428" name="Oval 76"/>
          <p:cNvSpPr>
            <a:spLocks noChangeArrowheads="1"/>
          </p:cNvSpPr>
          <p:nvPr/>
        </p:nvSpPr>
        <p:spPr bwMode="auto">
          <a:xfrm>
            <a:off x="8224838" y="4432300"/>
            <a:ext cx="71437" cy="71438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endParaRPr lang="de-CH" altLang="de-DE"/>
          </a:p>
        </p:txBody>
      </p:sp>
      <p:sp>
        <p:nvSpPr>
          <p:cNvPr id="868429" name="Oval 77"/>
          <p:cNvSpPr>
            <a:spLocks noChangeArrowheads="1"/>
          </p:cNvSpPr>
          <p:nvPr/>
        </p:nvSpPr>
        <p:spPr bwMode="auto">
          <a:xfrm>
            <a:off x="7772400" y="4743450"/>
            <a:ext cx="71438" cy="71438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endParaRPr lang="de-CH" altLang="de-DE"/>
          </a:p>
        </p:txBody>
      </p:sp>
      <p:sp>
        <p:nvSpPr>
          <p:cNvPr id="868430" name="Oval 78"/>
          <p:cNvSpPr>
            <a:spLocks noChangeArrowheads="1"/>
          </p:cNvSpPr>
          <p:nvPr/>
        </p:nvSpPr>
        <p:spPr bwMode="auto">
          <a:xfrm>
            <a:off x="7265988" y="4727575"/>
            <a:ext cx="71437" cy="71438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endParaRPr lang="de-CH" altLang="de-DE"/>
          </a:p>
        </p:txBody>
      </p:sp>
      <p:sp>
        <p:nvSpPr>
          <p:cNvPr id="868431" name="Oval 79"/>
          <p:cNvSpPr>
            <a:spLocks noChangeArrowheads="1"/>
          </p:cNvSpPr>
          <p:nvPr/>
        </p:nvSpPr>
        <p:spPr bwMode="auto">
          <a:xfrm>
            <a:off x="6942138" y="4486275"/>
            <a:ext cx="71437" cy="71438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endParaRPr lang="de-CH" altLang="de-DE"/>
          </a:p>
        </p:txBody>
      </p:sp>
      <p:sp>
        <p:nvSpPr>
          <p:cNvPr id="868432" name="Oval 80"/>
          <p:cNvSpPr>
            <a:spLocks noChangeArrowheads="1"/>
          </p:cNvSpPr>
          <p:nvPr/>
        </p:nvSpPr>
        <p:spPr bwMode="auto">
          <a:xfrm>
            <a:off x="6824663" y="4267200"/>
            <a:ext cx="71437" cy="71438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endParaRPr lang="de-CH" altLang="de-DE"/>
          </a:p>
        </p:txBody>
      </p:sp>
      <p:sp>
        <p:nvSpPr>
          <p:cNvPr id="868433" name="Oval 81"/>
          <p:cNvSpPr>
            <a:spLocks noChangeArrowheads="1"/>
          </p:cNvSpPr>
          <p:nvPr/>
        </p:nvSpPr>
        <p:spPr bwMode="auto">
          <a:xfrm>
            <a:off x="6792913" y="4121150"/>
            <a:ext cx="71437" cy="71438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endParaRPr lang="de-CH" altLang="de-DE"/>
          </a:p>
        </p:txBody>
      </p:sp>
      <p:sp>
        <p:nvSpPr>
          <p:cNvPr id="868434" name="Oval 82"/>
          <p:cNvSpPr>
            <a:spLocks noChangeArrowheads="1"/>
          </p:cNvSpPr>
          <p:nvPr/>
        </p:nvSpPr>
        <p:spPr bwMode="auto">
          <a:xfrm>
            <a:off x="6789738" y="4013200"/>
            <a:ext cx="71437" cy="71438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endParaRPr lang="de-CH" altLang="de-DE"/>
          </a:p>
        </p:txBody>
      </p:sp>
      <p:sp>
        <p:nvSpPr>
          <p:cNvPr id="868435" name="Oval 83"/>
          <p:cNvSpPr>
            <a:spLocks noChangeArrowheads="1"/>
          </p:cNvSpPr>
          <p:nvPr/>
        </p:nvSpPr>
        <p:spPr bwMode="auto">
          <a:xfrm>
            <a:off x="6796088" y="3892550"/>
            <a:ext cx="71437" cy="71438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endParaRPr lang="de-CH" altLang="de-DE"/>
          </a:p>
        </p:txBody>
      </p:sp>
      <p:sp>
        <p:nvSpPr>
          <p:cNvPr id="868436" name="Oval 84"/>
          <p:cNvSpPr>
            <a:spLocks noChangeArrowheads="1"/>
          </p:cNvSpPr>
          <p:nvPr/>
        </p:nvSpPr>
        <p:spPr bwMode="auto">
          <a:xfrm>
            <a:off x="6837363" y="3752850"/>
            <a:ext cx="71437" cy="71438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endParaRPr lang="de-CH" altLang="de-DE"/>
          </a:p>
        </p:txBody>
      </p:sp>
      <p:sp>
        <p:nvSpPr>
          <p:cNvPr id="868437" name="Oval 85"/>
          <p:cNvSpPr>
            <a:spLocks noChangeArrowheads="1"/>
          </p:cNvSpPr>
          <p:nvPr/>
        </p:nvSpPr>
        <p:spPr bwMode="auto">
          <a:xfrm>
            <a:off x="6938963" y="3546475"/>
            <a:ext cx="71437" cy="71438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endParaRPr lang="de-CH" altLang="de-DE"/>
          </a:p>
        </p:txBody>
      </p:sp>
      <p:sp>
        <p:nvSpPr>
          <p:cNvPr id="868438" name="Oval 86"/>
          <p:cNvSpPr>
            <a:spLocks noChangeArrowheads="1"/>
          </p:cNvSpPr>
          <p:nvPr/>
        </p:nvSpPr>
        <p:spPr bwMode="auto">
          <a:xfrm>
            <a:off x="7278688" y="3302000"/>
            <a:ext cx="71437" cy="71438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endParaRPr lang="de-CH" altLang="de-DE"/>
          </a:p>
        </p:txBody>
      </p:sp>
      <p:sp>
        <p:nvSpPr>
          <p:cNvPr id="868439" name="Oval 87"/>
          <p:cNvSpPr>
            <a:spLocks noChangeArrowheads="1"/>
          </p:cNvSpPr>
          <p:nvPr/>
        </p:nvSpPr>
        <p:spPr bwMode="auto">
          <a:xfrm>
            <a:off x="7786688" y="3267075"/>
            <a:ext cx="71437" cy="71438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endParaRPr lang="de-CH" altLang="de-DE"/>
          </a:p>
        </p:txBody>
      </p:sp>
      <p:sp>
        <p:nvSpPr>
          <p:cNvPr id="868440" name="Oval 88"/>
          <p:cNvSpPr>
            <a:spLocks noChangeArrowheads="1"/>
          </p:cNvSpPr>
          <p:nvPr/>
        </p:nvSpPr>
        <p:spPr bwMode="auto">
          <a:xfrm>
            <a:off x="8218488" y="3592513"/>
            <a:ext cx="71437" cy="71437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endParaRPr lang="de-CH" altLang="de-DE"/>
          </a:p>
        </p:txBody>
      </p:sp>
      <p:sp>
        <p:nvSpPr>
          <p:cNvPr id="868441" name="Oval 89"/>
          <p:cNvSpPr>
            <a:spLocks noChangeArrowheads="1"/>
          </p:cNvSpPr>
          <p:nvPr/>
        </p:nvSpPr>
        <p:spPr bwMode="auto">
          <a:xfrm>
            <a:off x="6821488" y="3270250"/>
            <a:ext cx="1554162" cy="1552575"/>
          </a:xfrm>
          <a:prstGeom prst="ellips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endParaRPr lang="de-CH" altLang="de-DE"/>
          </a:p>
        </p:txBody>
      </p:sp>
      <p:sp>
        <p:nvSpPr>
          <p:cNvPr id="868442" name="Oval 90"/>
          <p:cNvSpPr>
            <a:spLocks noChangeArrowheads="1"/>
          </p:cNvSpPr>
          <p:nvPr/>
        </p:nvSpPr>
        <p:spPr bwMode="auto">
          <a:xfrm>
            <a:off x="8162925" y="4384675"/>
            <a:ext cx="71438" cy="71438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endParaRPr lang="de-CH" altLang="de-DE"/>
          </a:p>
        </p:txBody>
      </p:sp>
      <p:sp>
        <p:nvSpPr>
          <p:cNvPr id="868443" name="Oval 91"/>
          <p:cNvSpPr>
            <a:spLocks noChangeArrowheads="1"/>
          </p:cNvSpPr>
          <p:nvPr/>
        </p:nvSpPr>
        <p:spPr bwMode="auto">
          <a:xfrm>
            <a:off x="7781925" y="4462463"/>
            <a:ext cx="71438" cy="71437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endParaRPr lang="de-CH" altLang="de-DE"/>
          </a:p>
        </p:txBody>
      </p:sp>
      <p:sp>
        <p:nvSpPr>
          <p:cNvPr id="868444" name="Oval 92"/>
          <p:cNvSpPr>
            <a:spLocks noChangeArrowheads="1"/>
          </p:cNvSpPr>
          <p:nvPr/>
        </p:nvSpPr>
        <p:spPr bwMode="auto">
          <a:xfrm>
            <a:off x="7546975" y="4337050"/>
            <a:ext cx="71438" cy="71438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endParaRPr lang="de-CH" altLang="de-DE"/>
          </a:p>
        </p:txBody>
      </p:sp>
      <p:sp>
        <p:nvSpPr>
          <p:cNvPr id="868445" name="Oval 93"/>
          <p:cNvSpPr>
            <a:spLocks noChangeArrowheads="1"/>
          </p:cNvSpPr>
          <p:nvPr/>
        </p:nvSpPr>
        <p:spPr bwMode="auto">
          <a:xfrm>
            <a:off x="7451725" y="4191000"/>
            <a:ext cx="71438" cy="71438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endParaRPr lang="de-CH" altLang="de-DE"/>
          </a:p>
        </p:txBody>
      </p:sp>
      <p:sp>
        <p:nvSpPr>
          <p:cNvPr id="868446" name="Oval 94"/>
          <p:cNvSpPr>
            <a:spLocks noChangeArrowheads="1"/>
          </p:cNvSpPr>
          <p:nvPr/>
        </p:nvSpPr>
        <p:spPr bwMode="auto">
          <a:xfrm>
            <a:off x="7419975" y="4100513"/>
            <a:ext cx="71438" cy="71437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endParaRPr lang="de-CH" altLang="de-DE"/>
          </a:p>
        </p:txBody>
      </p:sp>
      <p:sp>
        <p:nvSpPr>
          <p:cNvPr id="868447" name="Oval 95"/>
          <p:cNvSpPr>
            <a:spLocks noChangeArrowheads="1"/>
          </p:cNvSpPr>
          <p:nvPr/>
        </p:nvSpPr>
        <p:spPr bwMode="auto">
          <a:xfrm>
            <a:off x="7421563" y="4059238"/>
            <a:ext cx="71437" cy="71437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endParaRPr lang="de-CH" altLang="de-DE"/>
          </a:p>
        </p:txBody>
      </p:sp>
      <p:sp>
        <p:nvSpPr>
          <p:cNvPr id="868448" name="Oval 96"/>
          <p:cNvSpPr>
            <a:spLocks noChangeArrowheads="1"/>
          </p:cNvSpPr>
          <p:nvPr/>
        </p:nvSpPr>
        <p:spPr bwMode="auto">
          <a:xfrm>
            <a:off x="7418388" y="4013200"/>
            <a:ext cx="71437" cy="71438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endParaRPr lang="de-CH" altLang="de-DE"/>
          </a:p>
        </p:txBody>
      </p:sp>
      <p:sp>
        <p:nvSpPr>
          <p:cNvPr id="868449" name="Oval 97"/>
          <p:cNvSpPr>
            <a:spLocks noChangeArrowheads="1"/>
          </p:cNvSpPr>
          <p:nvPr/>
        </p:nvSpPr>
        <p:spPr bwMode="auto">
          <a:xfrm>
            <a:off x="7415213" y="3963988"/>
            <a:ext cx="71437" cy="71437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endParaRPr lang="de-CH" altLang="de-DE"/>
          </a:p>
        </p:txBody>
      </p:sp>
      <p:sp>
        <p:nvSpPr>
          <p:cNvPr id="868450" name="Oval 98"/>
          <p:cNvSpPr>
            <a:spLocks noChangeArrowheads="1"/>
          </p:cNvSpPr>
          <p:nvPr/>
        </p:nvSpPr>
        <p:spPr bwMode="auto">
          <a:xfrm>
            <a:off x="7427913" y="3910013"/>
            <a:ext cx="71437" cy="71437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endParaRPr lang="de-CH" altLang="de-DE"/>
          </a:p>
        </p:txBody>
      </p:sp>
      <p:sp>
        <p:nvSpPr>
          <p:cNvPr id="868451" name="Oval 99"/>
          <p:cNvSpPr>
            <a:spLocks noChangeArrowheads="1"/>
          </p:cNvSpPr>
          <p:nvPr/>
        </p:nvSpPr>
        <p:spPr bwMode="auto">
          <a:xfrm>
            <a:off x="7448550" y="3832225"/>
            <a:ext cx="71438" cy="71438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endParaRPr lang="de-CH" altLang="de-DE"/>
          </a:p>
        </p:txBody>
      </p:sp>
      <p:sp>
        <p:nvSpPr>
          <p:cNvPr id="868452" name="Oval 100"/>
          <p:cNvSpPr>
            <a:spLocks noChangeArrowheads="1"/>
          </p:cNvSpPr>
          <p:nvPr/>
        </p:nvSpPr>
        <p:spPr bwMode="auto">
          <a:xfrm>
            <a:off x="7550150" y="3692525"/>
            <a:ext cx="71438" cy="71438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endParaRPr lang="de-CH" altLang="de-DE"/>
          </a:p>
        </p:txBody>
      </p:sp>
      <p:sp>
        <p:nvSpPr>
          <p:cNvPr id="868453" name="Oval 101"/>
          <p:cNvSpPr>
            <a:spLocks noChangeArrowheads="1"/>
          </p:cNvSpPr>
          <p:nvPr/>
        </p:nvSpPr>
        <p:spPr bwMode="auto">
          <a:xfrm>
            <a:off x="7777163" y="3562350"/>
            <a:ext cx="71437" cy="71438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endParaRPr lang="de-CH" altLang="de-DE"/>
          </a:p>
        </p:txBody>
      </p:sp>
      <p:sp>
        <p:nvSpPr>
          <p:cNvPr id="868454" name="Oval 102"/>
          <p:cNvSpPr>
            <a:spLocks noChangeArrowheads="1"/>
          </p:cNvSpPr>
          <p:nvPr/>
        </p:nvSpPr>
        <p:spPr bwMode="auto">
          <a:xfrm>
            <a:off x="8166100" y="3649663"/>
            <a:ext cx="71438" cy="71437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endParaRPr lang="de-CH" altLang="de-DE"/>
          </a:p>
        </p:txBody>
      </p:sp>
      <p:sp>
        <p:nvSpPr>
          <p:cNvPr id="868455" name="Oval 103"/>
          <p:cNvSpPr>
            <a:spLocks noChangeArrowheads="1"/>
          </p:cNvSpPr>
          <p:nvPr/>
        </p:nvSpPr>
        <p:spPr bwMode="auto">
          <a:xfrm>
            <a:off x="7451725" y="3586163"/>
            <a:ext cx="923925" cy="925512"/>
          </a:xfrm>
          <a:prstGeom prst="ellips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endParaRPr lang="de-CH" altLang="de-DE"/>
          </a:p>
        </p:txBody>
      </p:sp>
      <p:sp>
        <p:nvSpPr>
          <p:cNvPr id="868456" name="Text Box 104"/>
          <p:cNvSpPr txBox="1">
            <a:spLocks noChangeArrowheads="1"/>
          </p:cNvSpPr>
          <p:nvPr/>
        </p:nvSpPr>
        <p:spPr bwMode="auto">
          <a:xfrm>
            <a:off x="6805613" y="3997325"/>
            <a:ext cx="282575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CH" altLang="de-DE" sz="1400" b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868457" name="Text Box 105"/>
          <p:cNvSpPr txBox="1">
            <a:spLocks noChangeArrowheads="1"/>
          </p:cNvSpPr>
          <p:nvPr/>
        </p:nvSpPr>
        <p:spPr bwMode="auto">
          <a:xfrm>
            <a:off x="7424738" y="3997325"/>
            <a:ext cx="282575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CH" altLang="de-DE" sz="1400" b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868458" name="AutoShape 10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07425" y="6480175"/>
            <a:ext cx="536575" cy="377825"/>
          </a:xfrm>
          <a:prstGeom prst="actionButtonForwardNext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endParaRPr lang="de-CH" altLang="de-DE"/>
          </a:p>
        </p:txBody>
      </p:sp>
      <p:sp>
        <p:nvSpPr>
          <p:cNvPr id="8301" name="Text Box 107"/>
          <p:cNvSpPr txBox="1">
            <a:spLocks noChangeArrowheads="1"/>
          </p:cNvSpPr>
          <p:nvPr/>
        </p:nvSpPr>
        <p:spPr bwMode="auto">
          <a:xfrm>
            <a:off x="944563" y="5241925"/>
            <a:ext cx="2879725" cy="93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CH" altLang="de-DE" sz="2400">
                <a:solidFill>
                  <a:srgbClr val="FF0000"/>
                </a:solidFill>
              </a:rPr>
              <a:t>More </a:t>
            </a:r>
          </a:p>
          <a:p>
            <a:pPr eaLnBrk="1" hangingPunct="1">
              <a:spcBef>
                <a:spcPct val="50000"/>
              </a:spcBef>
            </a:pPr>
            <a:r>
              <a:rPr lang="de-CH" altLang="de-DE" sz="2400">
                <a:solidFill>
                  <a:srgbClr val="FF0000"/>
                </a:solidFill>
              </a:rPr>
              <a:t>constant-r-circles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7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7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2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7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32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37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42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47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52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57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57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59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62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64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6700"/>
                            </p:stCondLst>
                            <p:childTnLst>
                              <p:par>
                                <p:cTn id="92" presetID="1" presetClass="entr" presetSubtype="0" fill="hold" grpId="1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6900"/>
                            </p:stCondLst>
                            <p:childTnLst>
                              <p:par>
                                <p:cTn id="9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868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7400"/>
                            </p:stCondLst>
                            <p:childTnLst>
                              <p:par>
                                <p:cTn id="9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7900"/>
                            </p:stCondLst>
                            <p:childTnLst>
                              <p:par>
                                <p:cTn id="102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9400"/>
                            </p:stCondLst>
                            <p:childTnLst>
                              <p:par>
                                <p:cTn id="10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1040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10700"/>
                            </p:stCondLst>
                            <p:childTnLst>
                              <p:par>
                                <p:cTn id="1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10700"/>
                            </p:stCondLst>
                            <p:childTnLst>
                              <p:par>
                                <p:cTn id="114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20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11300"/>
                            </p:stCondLst>
                            <p:childTnLst>
                              <p:par>
                                <p:cTn id="1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afterGroup">
                            <p:stCondLst>
                              <p:cond delay="11300"/>
                            </p:stCondLst>
                            <p:childTnLst>
                              <p:par>
                                <p:cTn id="126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11600"/>
                            </p:stCondLst>
                            <p:childTnLst>
                              <p:par>
                                <p:cTn id="1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11600"/>
                            </p:stCondLst>
                            <p:childTnLst>
                              <p:par>
                                <p:cTn id="132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11900"/>
                            </p:stCondLst>
                            <p:childTnLst>
                              <p:par>
                                <p:cTn id="1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11900"/>
                            </p:stCondLst>
                            <p:childTnLst>
                              <p:par>
                                <p:cTn id="138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12200"/>
                            </p:stCondLst>
                            <p:childTnLst>
                              <p:par>
                                <p:cTn id="1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 nodeType="afterGroup">
                            <p:stCondLst>
                              <p:cond delay="12200"/>
                            </p:stCondLst>
                            <p:childTnLst>
                              <p:par>
                                <p:cTn id="144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50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 nodeType="afterGroup">
                            <p:stCondLst>
                              <p:cond delay="12800"/>
                            </p:stCondLst>
                            <p:childTnLst>
                              <p:par>
                                <p:cTn id="1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 nodeType="afterGroup">
                            <p:stCondLst>
                              <p:cond delay="12800"/>
                            </p:stCondLst>
                            <p:childTnLst>
                              <p:par>
                                <p:cTn id="156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 nodeType="afterGroup">
                            <p:stCondLst>
                              <p:cond delay="13100"/>
                            </p:stCondLst>
                            <p:childTnLst>
                              <p:par>
                                <p:cTn id="1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 nodeType="afterGroup">
                            <p:stCondLst>
                              <p:cond delay="13100"/>
                            </p:stCondLst>
                            <p:childTnLst>
                              <p:par>
                                <p:cTn id="162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 nodeType="afterGroup">
                            <p:stCondLst>
                              <p:cond delay="13400"/>
                            </p:stCondLst>
                            <p:childTnLst>
                              <p:par>
                                <p:cTn id="1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 nodeType="afterGroup">
                            <p:stCondLst>
                              <p:cond delay="13400"/>
                            </p:stCondLst>
                            <p:childTnLst>
                              <p:par>
                                <p:cTn id="168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 nodeType="afterGroup">
                            <p:stCondLst>
                              <p:cond delay="13700"/>
                            </p:stCondLst>
                            <p:childTnLst>
                              <p:par>
                                <p:cTn id="1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 nodeType="afterGroup">
                            <p:stCondLst>
                              <p:cond delay="13700"/>
                            </p:stCondLst>
                            <p:childTnLst>
                              <p:par>
                                <p:cTn id="1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 nodeType="afterGroup">
                            <p:stCondLst>
                              <p:cond delay="13700"/>
                            </p:stCondLst>
                            <p:childTnLst>
                              <p:par>
                                <p:cTn id="1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 nodeType="afterGroup">
                            <p:stCondLst>
                              <p:cond delay="13700"/>
                            </p:stCondLst>
                            <p:childTnLst>
                              <p:par>
                                <p:cTn id="180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86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 nodeType="afterGroup">
                            <p:stCondLst>
                              <p:cond delay="14300"/>
                            </p:stCondLst>
                            <p:childTnLst>
                              <p:par>
                                <p:cTn id="18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1" dur="500"/>
                                        <p:tgtEl>
                                          <p:spTgt spid="86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 nodeType="afterGroup">
                            <p:stCondLst>
                              <p:cond delay="14800"/>
                            </p:stCondLst>
                            <p:childTnLst>
                              <p:par>
                                <p:cTn id="1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 nodeType="afterGroup">
                            <p:stCondLst>
                              <p:cond delay="14800"/>
                            </p:stCondLst>
                            <p:childTnLst>
                              <p:par>
                                <p:cTn id="196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 nodeType="afterGroup">
                            <p:stCondLst>
                              <p:cond delay="16300"/>
                            </p:stCondLst>
                            <p:childTnLst>
                              <p:par>
                                <p:cTn id="19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 nodeType="afterGroup">
                            <p:stCondLst>
                              <p:cond delay="16800"/>
                            </p:stCondLst>
                            <p:childTnLst>
                              <p:par>
                                <p:cTn id="202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 nodeType="afterGroup">
                            <p:stCondLst>
                              <p:cond delay="17100"/>
                            </p:stCondLst>
                            <p:childTnLst>
                              <p:par>
                                <p:cTn id="2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 nodeType="afterGroup">
                            <p:stCondLst>
                              <p:cond delay="17100"/>
                            </p:stCondLst>
                            <p:childTnLst>
                              <p:par>
                                <p:cTn id="208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 nodeType="afterGroup">
                            <p:stCondLst>
                              <p:cond delay="17400"/>
                            </p:stCondLst>
                            <p:childTnLst>
                              <p:par>
                                <p:cTn id="2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 nodeType="afterGroup">
                            <p:stCondLst>
                              <p:cond delay="17400"/>
                            </p:stCondLst>
                            <p:childTnLst>
                              <p:par>
                                <p:cTn id="214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 nodeType="afterGroup">
                            <p:stCondLst>
                              <p:cond delay="17700"/>
                            </p:stCondLst>
                            <p:childTnLst>
                              <p:par>
                                <p:cTn id="2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 nodeType="afterGroup">
                            <p:stCondLst>
                              <p:cond delay="17700"/>
                            </p:stCondLst>
                            <p:childTnLst>
                              <p:par>
                                <p:cTn id="220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2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226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 nodeType="afterGroup">
                            <p:stCondLst>
                              <p:cond delay="18300"/>
                            </p:stCondLst>
                            <p:childTnLst>
                              <p:par>
                                <p:cTn id="2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 nodeType="afterGroup">
                            <p:stCondLst>
                              <p:cond delay="18300"/>
                            </p:stCondLst>
                            <p:childTnLst>
                              <p:par>
                                <p:cTn id="232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 nodeType="afterGroup">
                            <p:stCondLst>
                              <p:cond delay="18600"/>
                            </p:stCondLst>
                            <p:childTnLst>
                              <p:par>
                                <p:cTn id="2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 nodeType="afterGroup">
                            <p:stCondLst>
                              <p:cond delay="18600"/>
                            </p:stCondLst>
                            <p:childTnLst>
                              <p:par>
                                <p:cTn id="238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 nodeType="afterGroup">
                            <p:stCondLst>
                              <p:cond delay="18900"/>
                            </p:stCondLst>
                            <p:childTnLst>
                              <p:par>
                                <p:cTn id="2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 nodeType="afterGroup">
                            <p:stCondLst>
                              <p:cond delay="18900"/>
                            </p:stCondLst>
                            <p:childTnLst>
                              <p:par>
                                <p:cTn id="244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 nodeType="afterGroup">
                            <p:stCondLst>
                              <p:cond delay="19200"/>
                            </p:stCondLst>
                            <p:childTnLst>
                              <p:par>
                                <p:cTn id="2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 nodeType="afterGroup">
                            <p:stCondLst>
                              <p:cond delay="19200"/>
                            </p:stCondLst>
                            <p:childTnLst>
                              <p:par>
                                <p:cTn id="250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 nodeType="afterGroup">
                            <p:stCondLst>
                              <p:cond delay="19500"/>
                            </p:stCondLst>
                            <p:childTnLst>
                              <p:par>
                                <p:cTn id="2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 nodeType="afterGroup">
                            <p:stCondLst>
                              <p:cond delay="19500"/>
                            </p:stCondLst>
                            <p:childTnLst>
                              <p:par>
                                <p:cTn id="256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 nodeType="afterGroup">
                            <p:stCondLst>
                              <p:cond delay="19800"/>
                            </p:stCondLst>
                            <p:childTnLst>
                              <p:par>
                                <p:cTn id="2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 nodeType="afterGroup">
                            <p:stCondLst>
                              <p:cond delay="19800"/>
                            </p:stCondLst>
                            <p:childTnLst>
                              <p:par>
                                <p:cTn id="262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 nodeType="afterGroup">
                            <p:stCondLst>
                              <p:cond delay="20100"/>
                            </p:stCondLst>
                            <p:childTnLst>
                              <p:par>
                                <p:cTn id="2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 nodeType="afterGroup">
                            <p:stCondLst>
                              <p:cond delay="20100"/>
                            </p:stCondLst>
                            <p:childTnLst>
                              <p:par>
                                <p:cTn id="2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 nodeType="afterGroup">
                            <p:stCondLst>
                              <p:cond delay="20100"/>
                            </p:stCondLst>
                            <p:childTnLst>
                              <p:par>
                                <p:cTn id="2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 nodeType="afterGroup">
                            <p:stCondLst>
                              <p:cond delay="20100"/>
                            </p:stCondLst>
                            <p:childTnLst>
                              <p:par>
                                <p:cTn id="274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 nodeType="afterGroup">
                            <p:stCondLst>
                              <p:cond delay="20400"/>
                            </p:stCondLst>
                            <p:childTnLst>
                              <p:par>
                                <p:cTn id="2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 nodeType="afterGroup">
                            <p:stCondLst>
                              <p:cond delay="20400"/>
                            </p:stCondLst>
                            <p:childTnLst>
                              <p:par>
                                <p:cTn id="280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 nodeType="afterGroup">
                            <p:stCondLst>
                              <p:cond delay="20700"/>
                            </p:stCondLst>
                            <p:childTnLst>
                              <p:par>
                                <p:cTn id="283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5" dur="500"/>
                                        <p:tgtEl>
                                          <p:spTgt spid="868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 nodeType="afterGroup">
                            <p:stCondLst>
                              <p:cond delay="21700"/>
                            </p:stCondLst>
                            <p:childTnLst>
                              <p:par>
                                <p:cTn id="2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 nodeType="afterGroup">
                            <p:stCondLst>
                              <p:cond delay="21700"/>
                            </p:stCondLst>
                            <p:childTnLst>
                              <p:par>
                                <p:cTn id="2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8362" grpId="0" animBg="1"/>
      <p:bldP spid="868362" grpId="1" animBg="1"/>
      <p:bldP spid="868363" grpId="0" animBg="1"/>
      <p:bldP spid="868364" grpId="0" animBg="1"/>
      <p:bldP spid="868365" grpId="0" animBg="1"/>
      <p:bldP spid="868366" grpId="0" animBg="1"/>
      <p:bldP spid="868367" grpId="0" animBg="1"/>
      <p:bldP spid="868368" grpId="0" animBg="1"/>
      <p:bldP spid="868369" grpId="0" animBg="1"/>
      <p:bldP spid="868370" grpId="0" animBg="1"/>
      <p:bldP spid="868371" grpId="0" animBg="1"/>
      <p:bldP spid="868372" grpId="0" animBg="1"/>
      <p:bldP spid="868373" grpId="0" animBg="1"/>
      <p:bldP spid="868374" grpId="0" animBg="1"/>
      <p:bldP spid="868375" grpId="0" animBg="1"/>
      <p:bldP spid="868377" grpId="0" animBg="1"/>
      <p:bldP spid="868378" grpId="0" animBg="1"/>
      <p:bldP spid="868379" grpId="0" animBg="1"/>
      <p:bldP spid="868380" grpId="0" animBg="1"/>
      <p:bldP spid="868381" grpId="0" animBg="1"/>
      <p:bldP spid="868382" grpId="0" animBg="1"/>
      <p:bldP spid="868383" grpId="0" animBg="1"/>
      <p:bldP spid="868384" grpId="0" animBg="1"/>
      <p:bldP spid="868385" grpId="0" animBg="1"/>
      <p:bldP spid="868386" grpId="0" animBg="1"/>
      <p:bldP spid="868387" grpId="0" animBg="1"/>
      <p:bldP spid="868388" grpId="0" animBg="1"/>
      <p:bldP spid="868389" grpId="0" animBg="1"/>
      <p:bldP spid="868390" grpId="0" animBg="1"/>
      <p:bldP spid="868392" grpId="0" animBg="1"/>
      <p:bldP spid="868393" grpId="0"/>
      <p:bldP spid="868396" grpId="0" animBg="1"/>
      <p:bldP spid="868398" grpId="0" animBg="1"/>
      <p:bldP spid="868399" grpId="0" animBg="1"/>
      <p:bldP spid="868400" grpId="0" animBg="1"/>
      <p:bldP spid="868401" grpId="0" animBg="1"/>
      <p:bldP spid="868402" grpId="0" animBg="1"/>
      <p:bldP spid="868403" grpId="0" animBg="1"/>
      <p:bldP spid="868404" grpId="0" animBg="1"/>
      <p:bldP spid="868405" grpId="0" animBg="1"/>
      <p:bldP spid="868406" grpId="0" animBg="1"/>
      <p:bldP spid="868407" grpId="0" animBg="1"/>
      <p:bldP spid="868408" grpId="0" animBg="1"/>
      <p:bldP spid="868409" grpId="0" animBg="1"/>
      <p:bldP spid="868410" grpId="0" animBg="1"/>
      <p:bldP spid="868411" grpId="0" animBg="1"/>
      <p:bldP spid="868413" grpId="0" animBg="1"/>
      <p:bldP spid="868414" grpId="0" animBg="1"/>
      <p:bldP spid="868415" grpId="0" animBg="1"/>
      <p:bldP spid="868416" grpId="0" animBg="1"/>
      <p:bldP spid="868417" grpId="0" animBg="1"/>
      <p:bldP spid="868418" grpId="0" animBg="1"/>
      <p:bldP spid="868419" grpId="0" animBg="1"/>
      <p:bldP spid="868420" grpId="0" animBg="1"/>
      <p:bldP spid="868421" grpId="0" animBg="1"/>
      <p:bldP spid="868422" grpId="0" animBg="1"/>
      <p:bldP spid="868423" grpId="0" animBg="1"/>
      <p:bldP spid="868424" grpId="0" animBg="1"/>
      <p:bldP spid="868425" grpId="0" animBg="1"/>
      <p:bldP spid="868426" grpId="0" animBg="1"/>
      <p:bldP spid="868427" grpId="0" animBg="1"/>
      <p:bldP spid="868428" grpId="0" animBg="1"/>
      <p:bldP spid="868429" grpId="0" animBg="1"/>
      <p:bldP spid="868430" grpId="0" animBg="1"/>
      <p:bldP spid="868431" grpId="0" animBg="1"/>
      <p:bldP spid="868432" grpId="0" animBg="1"/>
      <p:bldP spid="868433" grpId="0" animBg="1"/>
      <p:bldP spid="868434" grpId="0" animBg="1"/>
      <p:bldP spid="868435" grpId="0" animBg="1"/>
      <p:bldP spid="868436" grpId="0" animBg="1"/>
      <p:bldP spid="868437" grpId="0" animBg="1"/>
      <p:bldP spid="868438" grpId="0" animBg="1"/>
      <p:bldP spid="868439" grpId="0" animBg="1"/>
      <p:bldP spid="868440" grpId="0" animBg="1"/>
      <p:bldP spid="868441" grpId="0" animBg="1"/>
      <p:bldP spid="868442" grpId="0" animBg="1"/>
      <p:bldP spid="868443" grpId="0" animBg="1"/>
      <p:bldP spid="868444" grpId="0" animBg="1"/>
      <p:bldP spid="868445" grpId="0" animBg="1"/>
      <p:bldP spid="868446" grpId="0" animBg="1"/>
      <p:bldP spid="868447" grpId="0" animBg="1"/>
      <p:bldP spid="868448" grpId="0" animBg="1"/>
      <p:bldP spid="868449" grpId="0" animBg="1"/>
      <p:bldP spid="868450" grpId="0" animBg="1"/>
      <p:bldP spid="868451" grpId="0" animBg="1"/>
      <p:bldP spid="868452" grpId="0" animBg="1"/>
      <p:bldP spid="868453" grpId="0" animBg="1"/>
      <p:bldP spid="868454" grpId="0" animBg="1"/>
      <p:bldP spid="868455" grpId="0" animBg="1"/>
      <p:bldP spid="868456" grpId="0"/>
      <p:bldP spid="868457" grpId="0"/>
      <p:bldP spid="86845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Folie 1 - &amp;quot;Smith-Chart&amp;quot;&quot;/&gt;&lt;property id=&quot;20307&quot; value=&quot;316&quot;/&gt;&lt;/object&gt;&lt;object type=&quot;3&quot; unique_id=&quot;10005&quot;&gt;&lt;property id=&quot;20148&quot; value=&quot;5&quot;/&gt;&lt;property id=&quot;20300&quot; value=&quot;Folie 2 - &amp;quot;Smith-Chart&amp;quot;&quot;/&gt;&lt;property id=&quot;20307&quot; value=&quot;317&quot;/&gt;&lt;/object&gt;&lt;object type=&quot;3&quot; unique_id=&quot;10006&quot;&gt;&lt;property id=&quot;20148&quot; value=&quot;5&quot;/&gt;&lt;property id=&quot;20300&quot; value=&quot;Folie 3 - &amp;quot;Smith-Chart&amp;quot;&quot;/&gt;&lt;property id=&quot;20307&quot; value=&quot;318&quot;/&gt;&lt;/object&gt;&lt;object type=&quot;3&quot; unique_id=&quot;10007&quot;&gt;&lt;property id=&quot;20148&quot; value=&quot;5&quot;/&gt;&lt;property id=&quot;20300&quot; value=&quot;Folie 4 - &amp;quot;Smith-Chart&amp;quot;&quot;/&gt;&lt;property id=&quot;20307&quot; value=&quot;319&quot;/&gt;&lt;/object&gt;&lt;object type=&quot;3&quot; unique_id=&quot;10008&quot;&gt;&lt;property id=&quot;20148&quot; value=&quot;5&quot;/&gt;&lt;property id=&quot;20300&quot; value=&quot;Folie 5 - &amp;quot;Smith-Chart&amp;quot;&quot;/&gt;&lt;property id=&quot;20307&quot; value=&quot;320&quot;/&gt;&lt;/object&gt;&lt;object type=&quot;3&quot; unique_id=&quot;10009&quot;&gt;&lt;property id=&quot;20148&quot; value=&quot;5&quot;/&gt;&lt;property id=&quot;20300&quot; value=&quot;Folie 6 - &amp;quot;Smith-Chart&amp;quot;&quot;/&gt;&lt;property id=&quot;20307&quot; value=&quot;321&quot;/&gt;&lt;/object&gt;&lt;object type=&quot;3&quot; unique_id=&quot;10010&quot;&gt;&lt;property id=&quot;20148&quot; value=&quot;5&quot;/&gt;&lt;property id=&quot;20300&quot; value=&quot;Folie 7 - &amp;quot;Smith-Chart&amp;quot;&quot;/&gt;&lt;property id=&quot;20307&quot; value=&quot;322&quot;/&gt;&lt;/object&gt;&lt;object type=&quot;3&quot; unique_id=&quot;10011&quot;&gt;&lt;property id=&quot;20148&quot; value=&quot;5&quot;/&gt;&lt;property id=&quot;20300&quot; value=&quot;Folie 8 - &amp;quot;Smith-Chart&amp;quot;&quot;/&gt;&lt;property id=&quot;20307&quot; value=&quot;323&quot;/&gt;&lt;/object&gt;&lt;object type=&quot;3&quot; unique_id=&quot;10012&quot;&gt;&lt;property id=&quot;20148&quot; value=&quot;5&quot;/&gt;&lt;property id=&quot;20300&quot; value=&quot;Folie 9 - &amp;quot;Smith-Chart&amp;quot;&quot;/&gt;&lt;property id=&quot;20307&quot; value=&quot;324&quot;/&gt;&lt;/object&gt;&lt;object type=&quot;3&quot; unique_id=&quot;10013&quot;&gt;&lt;property id=&quot;20148&quot; value=&quot;5&quot;/&gt;&lt;property id=&quot;20300&quot; value=&quot;Folie 10 - &amp;quot;Smith-Chart&amp;quot;&quot;/&gt;&lt;property id=&quot;20307&quot; value=&quot;325&quot;/&gt;&lt;/object&gt;&lt;object type=&quot;3&quot; unique_id=&quot;10014&quot;&gt;&lt;property id=&quot;20148&quot; value=&quot;5&quot;/&gt;&lt;property id=&quot;20300&quot; value=&quot;Folie 11 - &amp;quot;Smith-Chart&amp;quot;&quot;/&gt;&lt;property id=&quot;20307&quot; value=&quot;326&quot;/&gt;&lt;/object&gt;&lt;object type=&quot;3&quot; unique_id=&quot;10015&quot;&gt;&lt;property id=&quot;20148&quot; value=&quot;5&quot;/&gt;&lt;property id=&quot;20300&quot; value=&quot;Folie 12 - &amp;quot;Smith-Chart&amp;quot;&quot;/&gt;&lt;property id=&quot;20307&quot; value=&quot;327&quot;/&gt;&lt;/object&gt;&lt;object type=&quot;3&quot; unique_id=&quot;10016&quot;&gt;&lt;property id=&quot;20148&quot; value=&quot;5&quot;/&gt;&lt;property id=&quot;20300&quot; value=&quot;Folie 13 - &amp;quot;Smith-Chart&amp;quot;&quot;/&gt;&lt;property id=&quot;20307&quot; value=&quot;328&quot;/&gt;&lt;/object&gt;&lt;object type=&quot;3&quot; unique_id=&quot;10017&quot;&gt;&lt;property id=&quot;20148&quot; value=&quot;5&quot;/&gt;&lt;property id=&quot;20300&quot; value=&quot;Folie 14 - &amp;quot;Smith-Chart&amp;quot;&quot;/&gt;&lt;property id=&quot;20307&quot; value=&quot;329&quot;/&gt;&lt;/object&gt;&lt;object type=&quot;3&quot; unique_id=&quot;10018&quot;&gt;&lt;property id=&quot;20148&quot; value=&quot;5&quot;/&gt;&lt;property id=&quot;20300&quot; value=&quot;Folie 15 - &amp;quot;Smith-Chart&amp;quot;&quot;/&gt;&lt;property id=&quot;20307&quot; value=&quot;330&quot;/&gt;&lt;/object&gt;&lt;object type=&quot;3&quot; unique_id=&quot;10019&quot;&gt;&lt;property id=&quot;20148&quot; value=&quot;5&quot;/&gt;&lt;property id=&quot;20300&quot; value=&quot;Folie 16 - &amp;quot;Smith-Chart&amp;quot;&quot;/&gt;&lt;property id=&quot;20307&quot; value=&quot;331&quot;/&gt;&lt;/object&gt;&lt;object type=&quot;3&quot; unique_id=&quot;10020&quot;&gt;&lt;property id=&quot;20148&quot; value=&quot;5&quot;/&gt;&lt;property id=&quot;20300&quot; value=&quot;Folie 17 - &amp;quot;Smith-Chart&amp;quot;&quot;/&gt;&lt;property id=&quot;20307&quot; value=&quot;332&quot;/&gt;&lt;/object&gt;&lt;object type=&quot;3&quot; unique_id=&quot;10021&quot;&gt;&lt;property id=&quot;20148&quot; value=&quot;5&quot;/&gt;&lt;property id=&quot;20300&quot; value=&quot;Folie 18 - &amp;quot;Smith-Chart&amp;quot;&quot;/&gt;&lt;property id=&quot;20307&quot; value=&quot;333&quot;/&gt;&lt;/object&gt;&lt;object type=&quot;3&quot; unique_id=&quot;10022&quot;&gt;&lt;property id=&quot;20148&quot; value=&quot;5&quot;/&gt;&lt;property id=&quot;20300&quot; value=&quot;Folie 19 - &amp;quot;Smith-Chart&amp;quot;&quot;/&gt;&lt;property id=&quot;20307&quot; value=&quot;334&quot;/&gt;&lt;/object&gt;&lt;object type=&quot;3&quot; unique_id=&quot;10023&quot;&gt;&lt;property id=&quot;20148&quot; value=&quot;5&quot;/&gt;&lt;property id=&quot;20300&quot; value=&quot;Folie 20 - &amp;quot;Smith-Chart&amp;quot;&quot;/&gt;&lt;property id=&quot;20307&quot; value=&quot;335&quot;/&gt;&lt;/object&gt;&lt;object type=&quot;3&quot; unique_id=&quot;10024&quot;&gt;&lt;property id=&quot;20148&quot; value=&quot;5&quot;/&gt;&lt;property id=&quot;20300&quot; value=&quot;Folie 21 - &amp;quot;Smith-Chart&amp;quot;&quot;/&gt;&lt;property id=&quot;20307&quot; value=&quot;336&quot;/&gt;&lt;/object&gt;&lt;object type=&quot;3&quot; unique_id=&quot;10025&quot;&gt;&lt;property id=&quot;20148&quot; value=&quot;5&quot;/&gt;&lt;property id=&quot;20300&quot; value=&quot;Folie 22 - &amp;quot;Smith-Chart&amp;quot;&quot;/&gt;&lt;property id=&quot;20307&quot; value=&quot;337&quot;/&gt;&lt;/object&gt;&lt;object type=&quot;3&quot; unique_id=&quot;10026&quot;&gt;&lt;property id=&quot;20148&quot; value=&quot;5&quot;/&gt;&lt;property id=&quot;20300&quot; value=&quot;Folie 23 - &amp;quot;Smith-Chart&amp;quot;&quot;/&gt;&lt;property id=&quot;20307&quot; value=&quot;338&quot;/&gt;&lt;/object&gt;&lt;object type=&quot;3&quot; unique_id=&quot;10027&quot;&gt;&lt;property id=&quot;20148&quot; value=&quot;5&quot;/&gt;&lt;property id=&quot;20300&quot; value=&quot;Folie 24 - &amp;quot;Smith-Chart&amp;quot;&quot;/&gt;&lt;property id=&quot;20307&quot; value=&quot;339&quot;/&gt;&lt;/object&gt;&lt;object type=&quot;3&quot; unique_id=&quot;10028&quot;&gt;&lt;property id=&quot;20148&quot; value=&quot;5&quot;/&gt;&lt;property id=&quot;20300&quot; value=&quot;Folie 25 - &amp;quot;Smith-Chart&amp;quot;&quot;/&gt;&lt;property id=&quot;20307&quot; value=&quot;340&quot;/&gt;&lt;/object&gt;&lt;object type=&quot;3&quot; unique_id=&quot;10029&quot;&gt;&lt;property id=&quot;20148&quot; value=&quot;5&quot;/&gt;&lt;property id=&quot;20300&quot; value=&quot;Folie 26 - &amp;quot;Smith-Chart&amp;quot;&quot;/&gt;&lt;property id=&quot;20307&quot; value=&quot;341&quot;/&gt;&lt;/object&gt;&lt;object type=&quot;3&quot; unique_id=&quot;10030&quot;&gt;&lt;property id=&quot;20148&quot; value=&quot;5&quot;/&gt;&lt;property id=&quot;20300&quot; value=&quot;Folie 27 - &amp;quot;Smith-Chart&amp;quot;&quot;/&gt;&lt;property id=&quot;20307&quot; value=&quot;342&quot;/&gt;&lt;/object&gt;&lt;object type=&quot;3&quot; unique_id=&quot;10031&quot;&gt;&lt;property id=&quot;20148&quot; value=&quot;5&quot;/&gt;&lt;property id=&quot;20300&quot; value=&quot;Folie 28 - &amp;quot;Smith-Chart&amp;quot;&quot;/&gt;&lt;property id=&quot;20307&quot; value=&quot;343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3.3"/>
</p:tagLst>
</file>

<file path=ppt/theme/theme1.xml><?xml version="1.0" encoding="utf-8"?>
<a:theme xmlns:a="http://schemas.openxmlformats.org/drawingml/2006/main" name="Kurse 2004 g">
  <a:themeElements>
    <a:clrScheme name="Kurse 2004 g 2">
      <a:dk1>
        <a:srgbClr val="003366"/>
      </a:dk1>
      <a:lt1>
        <a:srgbClr val="FFFFFF"/>
      </a:lt1>
      <a:dk2>
        <a:srgbClr val="006666"/>
      </a:dk2>
      <a:lt2>
        <a:srgbClr val="003366"/>
      </a:lt2>
      <a:accent1>
        <a:srgbClr val="99CC99"/>
      </a:accent1>
      <a:accent2>
        <a:srgbClr val="33CCCC"/>
      </a:accent2>
      <a:accent3>
        <a:srgbClr val="FFFFFF"/>
      </a:accent3>
      <a:accent4>
        <a:srgbClr val="002A56"/>
      </a:accent4>
      <a:accent5>
        <a:srgbClr val="CAE2CA"/>
      </a:accent5>
      <a:accent6>
        <a:srgbClr val="2DB9B9"/>
      </a:accent6>
      <a:hlink>
        <a:srgbClr val="666699"/>
      </a:hlink>
      <a:folHlink>
        <a:srgbClr val="CC99FF"/>
      </a:folHlink>
    </a:clrScheme>
    <a:fontScheme name="Kurse 2004 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Kurse 2004 g 1">
        <a:dk1>
          <a:srgbClr val="000066"/>
        </a:dk1>
        <a:lt1>
          <a:srgbClr val="FFFFEB"/>
        </a:lt1>
        <a:dk2>
          <a:srgbClr val="336699"/>
        </a:dk2>
        <a:lt2>
          <a:srgbClr val="FFFFEB"/>
        </a:lt2>
        <a:accent1>
          <a:srgbClr val="666699"/>
        </a:accent1>
        <a:accent2>
          <a:srgbClr val="99CCFF"/>
        </a:accent2>
        <a:accent3>
          <a:srgbClr val="ADB8CA"/>
        </a:accent3>
        <a:accent4>
          <a:srgbClr val="DADAC9"/>
        </a:accent4>
        <a:accent5>
          <a:srgbClr val="B8B8CA"/>
        </a:accent5>
        <a:accent6>
          <a:srgbClr val="8AB9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urse 2004 g 2">
        <a:dk1>
          <a:srgbClr val="003366"/>
        </a:dk1>
        <a:lt1>
          <a:srgbClr val="FFFFFF"/>
        </a:lt1>
        <a:dk2>
          <a:srgbClr val="006666"/>
        </a:dk2>
        <a:lt2>
          <a:srgbClr val="003366"/>
        </a:lt2>
        <a:accent1>
          <a:srgbClr val="99CC99"/>
        </a:accent1>
        <a:accent2>
          <a:srgbClr val="33CCCC"/>
        </a:accent2>
        <a:accent3>
          <a:srgbClr val="FFFFFF"/>
        </a:accent3>
        <a:accent4>
          <a:srgbClr val="002A56"/>
        </a:accent4>
        <a:accent5>
          <a:srgbClr val="CAE2CA"/>
        </a:accent5>
        <a:accent6>
          <a:srgbClr val="2DB9B9"/>
        </a:accent6>
        <a:hlink>
          <a:srgbClr val="6666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urse 2004 g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urse 2004 g 4">
        <a:dk1>
          <a:srgbClr val="000000"/>
        </a:dk1>
        <a:lt1>
          <a:srgbClr val="FFFFFF"/>
        </a:lt1>
        <a:dk2>
          <a:srgbClr val="9900CC"/>
        </a:dk2>
        <a:lt2>
          <a:srgbClr val="0033CC"/>
        </a:lt2>
        <a:accent1>
          <a:srgbClr val="FFCC66"/>
        </a:accent1>
        <a:accent2>
          <a:srgbClr val="33CC33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2DB92D"/>
        </a:accent6>
        <a:hlink>
          <a:srgbClr val="9900CC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enutzerdefiniertes Design">
  <a:themeElements>
    <a:clrScheme name="Benutzerdefiniertes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enutzerdefiniertes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915</Words>
  <Application>Microsoft Office PowerPoint</Application>
  <PresentationFormat>Bildschirmpräsentation (4:3)</PresentationFormat>
  <Paragraphs>310</Paragraphs>
  <Slides>28</Slides>
  <Notes>28</Notes>
  <HiddenSlides>0</HiddenSlides>
  <MMClips>0</MMClips>
  <ScaleCrop>false</ScaleCrop>
  <HeadingPairs>
    <vt:vector size="6" baseType="variant">
      <vt:variant>
        <vt:lpstr>Design</vt:lpstr>
      </vt:variant>
      <vt:variant>
        <vt:i4>2</vt:i4>
      </vt:variant>
      <vt:variant>
        <vt:lpstr>Eingebettete OLE-Server</vt:lpstr>
      </vt:variant>
      <vt:variant>
        <vt:i4>3</vt:i4>
      </vt:variant>
      <vt:variant>
        <vt:lpstr>Folientitel</vt:lpstr>
      </vt:variant>
      <vt:variant>
        <vt:i4>28</vt:i4>
      </vt:variant>
    </vt:vector>
  </HeadingPairs>
  <TitlesOfParts>
    <vt:vector size="33" baseType="lpstr">
      <vt:lpstr>Kurse 2004 g</vt:lpstr>
      <vt:lpstr>Benutzerdefiniertes Design</vt:lpstr>
      <vt:lpstr>VISIO</vt:lpstr>
      <vt:lpstr>Equation</vt:lpstr>
      <vt:lpstr>Visio</vt:lpstr>
      <vt:lpstr>Smith-Chart</vt:lpstr>
      <vt:lpstr>Smith-Chart</vt:lpstr>
      <vt:lpstr>Smith-Chart</vt:lpstr>
      <vt:lpstr>Smith-Chart</vt:lpstr>
      <vt:lpstr>Smith-Chart</vt:lpstr>
      <vt:lpstr>Smith-Chart</vt:lpstr>
      <vt:lpstr>Smith-Chart</vt:lpstr>
      <vt:lpstr>Smith-Chart</vt:lpstr>
      <vt:lpstr>Smith-Chart</vt:lpstr>
      <vt:lpstr>Smith-Chart</vt:lpstr>
      <vt:lpstr>Smith-Chart</vt:lpstr>
      <vt:lpstr>Smith-Chart</vt:lpstr>
      <vt:lpstr>Smith-Chart</vt:lpstr>
      <vt:lpstr>Smith-Chart</vt:lpstr>
      <vt:lpstr>Smith-Chart</vt:lpstr>
      <vt:lpstr>Smith-Chart</vt:lpstr>
      <vt:lpstr>Smith-Chart</vt:lpstr>
      <vt:lpstr>Smith-Chart</vt:lpstr>
      <vt:lpstr>Smith-Chart</vt:lpstr>
      <vt:lpstr>Smith-Chart</vt:lpstr>
      <vt:lpstr>Smith-Chart</vt:lpstr>
      <vt:lpstr>Smith-Chart</vt:lpstr>
      <vt:lpstr>Smith-Chart</vt:lpstr>
      <vt:lpstr>Smith-Chart</vt:lpstr>
      <vt:lpstr>Smith-Chart</vt:lpstr>
      <vt:lpstr>Smith-Chart</vt:lpstr>
      <vt:lpstr>Smith-Chart</vt:lpstr>
      <vt:lpstr>Smith-Chart</vt:lpstr>
    </vt:vector>
  </TitlesOfParts>
  <Company>Berne University of Applied Sciences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Smith-Chart Intro</dc:title>
  <dc:creator>Fritz Dellsperger</dc:creator>
  <cp:lastModifiedBy>DGF1</cp:lastModifiedBy>
  <cp:revision>201</cp:revision>
  <cp:lastPrinted>1601-01-01T00:00:00Z</cp:lastPrinted>
  <dcterms:created xsi:type="dcterms:W3CDTF">2002-06-29T13:15:28Z</dcterms:created>
  <dcterms:modified xsi:type="dcterms:W3CDTF">2016-11-10T16:34:11Z</dcterms:modified>
</cp:coreProperties>
</file>